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ink/ink1.xml" ContentType="application/inkml+xml"/>
  <Override PartName="/ppt/tags/tag10.xml" ContentType="application/vnd.openxmlformats-officedocument.presentationml.tags+xml"/>
  <Override PartName="/ppt/notesSlides/notesSlide14.xml" ContentType="application/vnd.openxmlformats-officedocument.presentationml.notesSlide+xml"/>
  <Override PartName="/ppt/ink/ink2.xml" ContentType="application/inkml+xml"/>
  <Override PartName="/ppt/ink/ink3.xml" ContentType="application/inkml+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4.xml" ContentType="application/vnd.openxmlformats-officedocument.presentationml.tags+xml"/>
  <Override PartName="/ppt/tags/tag1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9" r:id="rId2"/>
  </p:sldMasterIdLst>
  <p:notesMasterIdLst>
    <p:notesMasterId r:id="rId50"/>
  </p:notesMasterIdLst>
  <p:handoutMasterIdLst>
    <p:handoutMasterId r:id="rId51"/>
  </p:handoutMasterIdLst>
  <p:sldIdLst>
    <p:sldId id="258" r:id="rId3"/>
    <p:sldId id="283" r:id="rId4"/>
    <p:sldId id="261" r:id="rId5"/>
    <p:sldId id="278" r:id="rId6"/>
    <p:sldId id="284" r:id="rId7"/>
    <p:sldId id="264" r:id="rId8"/>
    <p:sldId id="312" r:id="rId9"/>
    <p:sldId id="313" r:id="rId10"/>
    <p:sldId id="263" r:id="rId11"/>
    <p:sldId id="262" r:id="rId12"/>
    <p:sldId id="267" r:id="rId13"/>
    <p:sldId id="285" r:id="rId14"/>
    <p:sldId id="268" r:id="rId15"/>
    <p:sldId id="269" r:id="rId16"/>
    <p:sldId id="326" r:id="rId17"/>
    <p:sldId id="270" r:id="rId18"/>
    <p:sldId id="307" r:id="rId19"/>
    <p:sldId id="322" r:id="rId20"/>
    <p:sldId id="323" r:id="rId21"/>
    <p:sldId id="272" r:id="rId22"/>
    <p:sldId id="273" r:id="rId23"/>
    <p:sldId id="289" r:id="rId24"/>
    <p:sldId id="290" r:id="rId25"/>
    <p:sldId id="291" r:id="rId26"/>
    <p:sldId id="308" r:id="rId27"/>
    <p:sldId id="292" r:id="rId28"/>
    <p:sldId id="293" r:id="rId29"/>
    <p:sldId id="294" r:id="rId30"/>
    <p:sldId id="295" r:id="rId31"/>
    <p:sldId id="309" r:id="rId32"/>
    <p:sldId id="306" r:id="rId33"/>
    <p:sldId id="304" r:id="rId34"/>
    <p:sldId id="275" r:id="rId35"/>
    <p:sldId id="333" r:id="rId36"/>
    <p:sldId id="276" r:id="rId37"/>
    <p:sldId id="328" r:id="rId38"/>
    <p:sldId id="281" r:id="rId39"/>
    <p:sldId id="311" r:id="rId40"/>
    <p:sldId id="324" r:id="rId41"/>
    <p:sldId id="336" r:id="rId42"/>
    <p:sldId id="337" r:id="rId43"/>
    <p:sldId id="325" r:id="rId44"/>
    <p:sldId id="319" r:id="rId45"/>
    <p:sldId id="335" r:id="rId46"/>
    <p:sldId id="310" r:id="rId47"/>
    <p:sldId id="330" r:id="rId48"/>
    <p:sldId id="32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538"/>
    <a:srgbClr val="00DB38"/>
    <a:srgbClr val="E9B916"/>
    <a:srgbClr val="403DEF"/>
    <a:srgbClr val="000000"/>
    <a:srgbClr val="248B91"/>
    <a:srgbClr val="185C72"/>
    <a:srgbClr val="278894"/>
    <a:srgbClr val="46BA96"/>
    <a:srgbClr val="174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8" autoAdjust="0"/>
    <p:restoredTop sz="73363" autoAdjust="0"/>
  </p:normalViewPr>
  <p:slideViewPr>
    <p:cSldViewPr snapToGrid="0">
      <p:cViewPr varScale="1">
        <p:scale>
          <a:sx n="70" d="100"/>
          <a:sy n="70" d="100"/>
        </p:scale>
        <p:origin x="627" y="33"/>
      </p:cViewPr>
      <p:guideLst>
        <p:guide orient="horz" pos="2160"/>
        <p:guide pos="512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Overhead vs SPPM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Ours</c:v>
                </c:pt>
              </c:strCache>
            </c:strRef>
          </c:tx>
          <c:spPr>
            <a:solidFill>
              <a:schemeClr val="accent1"/>
            </a:solidFill>
            <a:ln>
              <a:noFill/>
            </a:ln>
            <a:effectLst/>
          </c:spPr>
          <c:invertIfNegative val="0"/>
          <c:cat>
            <c:strRef>
              <c:f>Sheet1!$A$2:$A$6</c:f>
              <c:strCache>
                <c:ptCount val="5"/>
                <c:pt idx="0">
                  <c:v>Bathroom</c:v>
                </c:pt>
                <c:pt idx="1">
                  <c:v>Torus</c:v>
                </c:pt>
                <c:pt idx="2">
                  <c:v>Bookshelf</c:v>
                </c:pt>
                <c:pt idx="3">
                  <c:v>Veach-lamp</c:v>
                </c:pt>
                <c:pt idx="4">
                  <c:v>Sponza</c:v>
                </c:pt>
              </c:strCache>
            </c:strRef>
          </c:cat>
          <c:val>
            <c:numRef>
              <c:f>Sheet1!$B$2:$B$6</c:f>
              <c:numCache>
                <c:formatCode>General</c:formatCode>
                <c:ptCount val="5"/>
                <c:pt idx="0">
                  <c:v>1.6827344434706397</c:v>
                </c:pt>
                <c:pt idx="1">
                  <c:v>3.3333333333333335</c:v>
                </c:pt>
                <c:pt idx="2">
                  <c:v>1.5454545454545454</c:v>
                </c:pt>
                <c:pt idx="3">
                  <c:v>1.4534883720930232</c:v>
                </c:pt>
                <c:pt idx="4">
                  <c:v>1.4567901234567902</c:v>
                </c:pt>
              </c:numCache>
            </c:numRef>
          </c:val>
          <c:extLst>
            <c:ext xmlns:c16="http://schemas.microsoft.com/office/drawing/2014/chart" uri="{C3380CC4-5D6E-409C-BE32-E72D297353CC}">
              <c16:uniqueId val="{00000000-870F-4E2A-9DF8-1B66DD9EC02E}"/>
            </c:ext>
          </c:extLst>
        </c:ser>
        <c:dLbls>
          <c:showLegendKey val="0"/>
          <c:showVal val="0"/>
          <c:showCatName val="0"/>
          <c:showSerName val="0"/>
          <c:showPercent val="0"/>
          <c:showBubbleSize val="0"/>
        </c:dLbls>
        <c:gapWidth val="219"/>
        <c:overlap val="-27"/>
        <c:axId val="511626864"/>
        <c:axId val="511624240"/>
      </c:barChart>
      <c:catAx>
        <c:axId val="51162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1624240"/>
        <c:crosses val="autoZero"/>
        <c:auto val="1"/>
        <c:lblAlgn val="ctr"/>
        <c:lblOffset val="100"/>
        <c:noMultiLvlLbl val="0"/>
      </c:catAx>
      <c:valAx>
        <c:axId val="511624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11626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60B5D9-E66D-4CE1-85A8-AF5764732F82}" type="datetimeFigureOut">
              <a:rPr lang="fr-FR" smtClean="0"/>
              <a:t>29/04/2017</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120A63-842F-4D49-9BDC-15474D2A2EC3}" type="slidenum">
              <a:rPr lang="fr-FR" smtClean="0"/>
              <a:t>‹#›</a:t>
            </a:fld>
            <a:endParaRPr lang="fr-FR" dirty="0"/>
          </a:p>
        </p:txBody>
      </p:sp>
    </p:spTree>
    <p:extLst>
      <p:ext uri="{BB962C8B-B14F-4D97-AF65-F5344CB8AC3E}">
        <p14:creationId xmlns:p14="http://schemas.microsoft.com/office/powerpoint/2010/main" val="17542129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17T05:21:05.571"/>
    </inkml:context>
    <inkml:brush xml:id="br0">
      <inkml:brushProperty name="width" value="0.05292" units="cm"/>
      <inkml:brushProperty name="height" value="0.05292" units="cm"/>
    </inkml:brush>
  </inkml:definitions>
  <inkml:trace contextRef="#ctx0" brushRef="#br0">9578 4564 4480,'0'0'1664,"7"0"-896,-7 0-704,0 0 384,0 0-288,0 0-32,0 0 0,0 0 0,0 0-64,0 0 96,0 0 128,0 0 32,0 0 64,0 0 0,0 0 0,0 0 160,0 0 32,0-6-160,6 6-96,1-14-96,6 8 0,0-7-64,1 0 0,6-1 96,-7-6 96,7 8 64,-7-8 96,0-7-160,0 0 32,1 1-160,-1 0 32,-7-1-160,8 1-64,-1-7 0,-7-1-32,1 2 0,6-8 64,-13 0-32,7 0-32,0 8 224,-7-2 96,0 2-96,0-8 31,0 0-95,0 0 0,-7 7-96,0 0 32,1-7-64,-1 8-32,-6-8 32,-7-6-32,7 6-96,-7 0 64,-7 0 32,1 0 0,-7 8 0,6-2 0,1-6-96,0 8 0,-8-8 64,8 7 0,-7 6-64,-7 1 0,7 0 128,-6 6 32,5-7 0,1 8 32,7-1 64,-14 0 128,7 6-64,-7 1 32,7-6-96,-6 5 0,6 8-96,0-8-64,-1 8 96,1-1 0,-6 7-192,-1 0-64,0 7 64,1-1 96,6 8-32,0-8 0,-1 8 32,1-2 0,7 2-96,-7 6 64,0-7 32,0 6 0,0 1 0,0 0 0,-1 7 0,-5 0 0,6-1 64,0 7 96,-7-6 0,7-8 0,-7 8-192,14-1 32,-7 0-64,6 8 0,1-2 0,6 2 0,-7 6 64,8-8 64,-1 2 32,0 6 32,0-1 0,0 0 0,7 8 64,6-14 96,-6 7 0,7-7 0,6 0-160,0 0-96,-7 6 0,7 1-32,0-6 64,7-2 32,-7 8-32,0-14-64,0 1 160,6 0 32,1-7 64,-7-8 64,6 2-224,-6-8-128,7 1 64,-7 0 32,0-1 0,0 1-64,0-7-64,0 0 32,0 0-128,0 0-32,-7-7-480,7 1-128,0-1-96,-6 0 0,6-6-191,0 6-129,0-5 32,0 5 0,0-6 160,-7 6 160,7 0 64,-6 1 96,6-1 320,0 7 128,-7-7-512,7 1-1344,7 6-576,-7-7 800</inkml:trace>
  <inkml:trace contextRef="#ctx0" brushRef="#br0" timeOffset="1">7726 3970 5376,'0'0'2112,"0"-7"-1152,0 7-928,0 0 448,0 0-64,0 0 96,0 0-160,0 0 32,0 0-224,0 0-32,0 0 64,0 0-96,0 0-64,0 0 0,0 0-32,0 0 64,7 0 96,-1 7 64,-6-1 32,7 1 0,0-1 64,-1 14-32,1 0 0,6 0-32,-6 6 0,6 1 64,-7-7 32,8 6 32,-1-6 0,0 0-128,0-7 0,1 7-160,-8-7 0,7-6 32,-6 6 0,6-6-64,-6-1-64,0 1 32,-7-7 32,6 6 32,-6-6 32,7 0 127,-7 0 97,0 0 0,0 0 32,0 0 0,0 0 0,0 0 0,0 0 64,0 0-160,0 0-96,0 0-96,0 0-96,0 0 32,0 0 32,0 0-96,0 0 0,0 0 32,0 0 0,6 0 0,1 0 64,0-6-32,6 6-32,-7-7 32,8-6-32,-1 6 0,0-13 64,0 7-96,1-7 0,-1 1 32,7-8 0,-7 1 0,7-1 0,0 7 0,6 0 0,-13 1 0,7-1 0,-7 7 0,1-1 0,-8 1 64,1 7 32,-1-1 160,1 7 96,0-7-192,-7 7-32,0-6-64,0 6 32,6-7-64,-6 7-32,0 0 32,0 0-32,0 0-96,0 0 64,0-7 32,0 7 64,0 0-256,0 0-96,0 0-64,0 0-32,0 0-288,0 0-32,0 0-640,0 0-191,0 0-449,0 7-192,0-7-160,0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4T08:10:08.677"/>
    </inkml:context>
    <inkml:brush xml:id="br0">
      <inkml:brushProperty name="width" value="0.07938" units="cm"/>
      <inkml:brushProperty name="height" value="0.07938" units="cm"/>
    </inkml:brush>
  </inkml:definitions>
  <inkml:traceGroup>
    <inkml:annotationXML>
      <emma:emma xmlns:emma="http://www.w3.org/2003/04/emma" version="1.0">
        <emma:interpretation id="{49D69EC0-FF6D-4377-9B95-D82715EBC600}" emma:medium="tactile" emma:mode="ink">
          <msink:context xmlns:msink="http://schemas.microsoft.com/ink/2010/main" type="inkDrawing" rotatedBoundingBox="12933,10868 18895,11315 18754,13197 12792,12750" semanticType="callout" shapeName="Other"/>
        </emma:interpretation>
      </emma:emma>
    </inkml:annotationXML>
    <inkml:trace contextRef="#ctx0" brushRef="#br0">10380 6468 2560,'-10'0'1056,"10"0"-576,0 0-64,-11 0 448,11 0-288,-10 0 0,10 10-192,-10-10-64,10 0-128,-10 10 32,10 1-128,-10-11 96,-1 11 0,11-11 288,0 10 64,-10-10-128,10 0 0,0 0-64,0 0 32,0 0 0,0-10 0,10-1-64,1-10-32,-1 11-96,0-12 32,0 1-128,0-10-64,11 9 0,0-10 32,9 0-32,1 1-32,10-12 96,0-9 0,0-1-128,10 0 32,-10 0 64,10 0 32,11-11-32,-1 1-64,11 0-64,-11-1-32,11 0 64,-10 12 0,20-2 96,-1 2 32,2-1-32,-2 0 32,-9 11-64,10-1 64,20-10-64,-20 11-32,11 10 96,-2-10 0,2 21-32,9-11 32,-10 11-64,1-1-32,9 12 32,11 0-32,-21-1 64,10 11 32,1 0-32,20 0-64,-21 0 32,0 11 32,11-11-32,0 10-32,10 0 32,-21 12 32,21-1-96,-10 0 0,30 11 96,-30 0 32,20 10-32,0-10 32,-10 10-64,-20 0-32,9 1 96,11 10 0,-21 10-32,1 0-64,-11 11 32,0 1 32,11-12 96,-21 22 128,-11 10 0,1-10 0,-21 0-32,11-1 63,-11 22-31,0-21 0,-10 10-160,0-11-96,0-9 64,-10 10 0,-11-11-32,1-11-64,-1-10 96,-10 0 64,1-11-64,-1-10-64,0-1-96,0-9 32,-10-12 32,0 1 64,0 0-192,0-11 32,0 0-384,0 0-96,-10-11-351,10 0-129,0 11-288,-10-10-32,0 0 160,10 10 128,0-12 32,0 12 96,-11 0-384,11 0-1152,11 12 416</inkml:trace>
  </inkml:traceGroup>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4T08:10:12.328"/>
    </inkml:context>
    <inkml:brush xml:id="br0">
      <inkml:brushProperty name="width" value="0.07938" units="cm"/>
      <inkml:brushProperty name="height" value="0.07938" units="cm"/>
    </inkml:brush>
  </inkml:definitions>
  <inkml:traceGroup>
    <inkml:annotationXML>
      <emma:emma xmlns:emma="http://www.w3.org/2003/04/emma" version="1.0">
        <emma:interpretation id="{ACBA7E67-E4BF-43A0-90CE-1B0A9129235D}" emma:medium="tactile" emma:mode="ink">
          <msink:context xmlns:msink="http://schemas.microsoft.com/ink/2010/main" type="inkDrawing" rotatedBoundingBox="18498,12698 18975,12796 18860,13355 18383,13256" semanticType="callout" shapeName="Other"/>
        </emma:interpretation>
      </emma:emma>
    </inkml:annotationXML>
    <inkml:trace contextRef="#ctx0" brushRef="#br0">15929 6933 3712,'0'0'1472,"0"0"-768,0 0-480,0 0 608,0 0-480,0 0 320,0 0-384,0 0 416,0 0-416,0 0 352,10 0-352,-10 0 192,10 0-256,-10 0-64,11 10-96,-11-10 96,10 0-96,-10 0-32,10 11 0,1-11-128,-11 0 64,10 0 320,0 11-192,-10-11 768,10 0-480,-10 0 736,11 0-640,-11 0 128,0 0-352,0 0-160,0 0-64,10 0-32,-10 10 0,10-10 64,-10 11-32,0-11 64,0 0-64,0 0 256,0 0-160,0 0 96,0 0-129,0 0-63,10 0 0,-10 10-32,10 1 0,1-11 0,-1 11 0,0-1 0,1 1 0,9-1 0,1 1 0,-11-1 0,10 1 0,-10 0-159,11 10 95,0-11-32,-11 12 32,10-1 64,-9 0-96,-1-11 64,0 12 32,0-1 0,0-11 0,1 1 0,-11-1 0,0-10 0,10 11 0,-10-11 0,0 0 0,0 0 0,0 0 64,0 0-96,0-11 0,0 1 32,0-1 0,10 1 0,-10-1 64,0 1-96,0-1 0,0-10-32,0 10 0,0 1 64,11-11 0,-11-1 0,0 12 0,0-11-96,10-11 64,-10 11 32,10-22 0,-10 12 0,10-1 0,1 0 0,-1 11 64,-10-11-32,10 11 64,-10 10-128,0-10 0,10 11-32,-10-1 0,0 1 64,0-1 64,0 11-32,0-11 64,0 11-64,0 0 64,0 0-64,0-10-32,0 10-128,0 0 0,0 0-512,0 0-128,0 0-736,0 0-256,0 0-3712,10-11 2240</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6C6D3-E19D-4DF8-9700-EF35BFA83A8B}" type="datetimeFigureOut">
              <a:rPr lang="de-CH" smtClean="0"/>
              <a:t>29.04.2017</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E3D69-16DA-46CF-BFCD-1A27B9377ED4}" type="slidenum">
              <a:rPr lang="de-CH" smtClean="0"/>
              <a:t>‹#›</a:t>
            </a:fld>
            <a:endParaRPr lang="de-CH"/>
          </a:p>
        </p:txBody>
      </p:sp>
    </p:spTree>
    <p:extLst>
      <p:ext uri="{BB962C8B-B14F-4D97-AF65-F5344CB8AC3E}">
        <p14:creationId xmlns:p14="http://schemas.microsoft.com/office/powerpoint/2010/main" val="21843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you everyone to coming to see my talk.</a:t>
            </a:r>
          </a:p>
          <a:p>
            <a:r>
              <a:rPr lang="en-US" dirty="0"/>
              <a:t>I’m Adrien Gruson and today I will talk about Gradient-Domain photon density estimation.</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a:t>
            </a:fld>
            <a:endParaRPr lang="de-CH"/>
          </a:p>
        </p:txBody>
      </p:sp>
    </p:spTree>
    <p:extLst>
      <p:ext uri="{BB962C8B-B14F-4D97-AF65-F5344CB8AC3E}">
        <p14:creationId xmlns:p14="http://schemas.microsoft.com/office/powerpoint/2010/main" val="835124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HOWEVER, The current problem is that all gradient-domain rendering is path-based approach and have still some issue on the Specular Diffuse Specular light transport.</a:t>
            </a:r>
          </a:p>
          <a:p>
            <a:pPr marL="171450" indent="-171450">
              <a:buFont typeface="Arial" panose="020B0604020202020204" pitchFamily="34" charset="0"/>
              <a:buChar char="•"/>
            </a:pPr>
            <a:r>
              <a:rPr lang="en-US" dirty="0"/>
              <a:t>In this case, Gradient-domain rendering doesn’t really help here as: L2 have a lot of dipole artefact and L1 have a huge loss of energy.</a:t>
            </a:r>
          </a:p>
          <a:p>
            <a:pPr marL="171450" indent="-171450">
              <a:buFont typeface="Arial" panose="020B0604020202020204" pitchFamily="34" charset="0"/>
              <a:buChar char="•"/>
            </a:pPr>
            <a:r>
              <a:rPr lang="en-US" dirty="0"/>
              <a:t>In comparison, photon density estimation is ROBUST to such light transport but noise is visible due to the photon sampling process.</a:t>
            </a:r>
          </a:p>
          <a:p>
            <a:pPr marL="171450" indent="-171450">
              <a:buFont typeface="Arial" panose="020B0604020202020204" pitchFamily="34" charset="0"/>
              <a:buChar char="•"/>
            </a:pPr>
            <a:r>
              <a:rPr lang="en-US" dirty="0"/>
              <a:t>Our goal is our technique is to IMPROVE THE ROBUSTNESS of gradient-domain techniques using photon density estimation as the primal technique.</a:t>
            </a:r>
          </a:p>
        </p:txBody>
      </p:sp>
      <p:sp>
        <p:nvSpPr>
          <p:cNvPr id="4" name="Slide Number Placeholder 3"/>
          <p:cNvSpPr>
            <a:spLocks noGrp="1"/>
          </p:cNvSpPr>
          <p:nvPr>
            <p:ph type="sldNum" sz="quarter" idx="10"/>
          </p:nvPr>
        </p:nvSpPr>
        <p:spPr/>
        <p:txBody>
          <a:bodyPr/>
          <a:lstStyle/>
          <a:p>
            <a:fld id="{7EDE3D69-16DA-46CF-BFCD-1A27B9377ED4}" type="slidenum">
              <a:rPr lang="de-CH" smtClean="0"/>
              <a:t>10</a:t>
            </a:fld>
            <a:endParaRPr lang="de-CH"/>
          </a:p>
        </p:txBody>
      </p:sp>
    </p:spTree>
    <p:extLst>
      <p:ext uri="{BB962C8B-B14F-4D97-AF65-F5344CB8AC3E}">
        <p14:creationId xmlns:p14="http://schemas.microsoft.com/office/powerpoint/2010/main" val="97797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However, one of the main difficulties is compare to previous works, we have two independent path that are merged using density estimation.</a:t>
            </a:r>
          </a:p>
          <a:p>
            <a:pPr marL="171450" indent="-171450">
              <a:buFont typeface="Arial" panose="020B0604020202020204" pitchFamily="34" charset="0"/>
              <a:buChar char="•"/>
            </a:pPr>
            <a:r>
              <a:rPr lang="en-US" dirty="0"/>
              <a:t>So we need to ensure when we will shift this pair of path to make the shift sensor and camera path lying close to each other to be compatible with density estimation.</a:t>
            </a:r>
          </a:p>
          <a:p>
            <a:pPr marL="171450" indent="-171450">
              <a:buFont typeface="Arial" panose="020B0604020202020204" pitchFamily="34" charset="0"/>
              <a:buChar char="•"/>
            </a:pPr>
            <a:r>
              <a:rPr lang="en-US" dirty="0"/>
              <a:t>So the question that we address in this talk is “how to define a proper shift operator?” for this type of rendering technique.</a:t>
            </a:r>
          </a:p>
        </p:txBody>
      </p:sp>
      <p:sp>
        <p:nvSpPr>
          <p:cNvPr id="4" name="Slide Number Placeholder 3"/>
          <p:cNvSpPr>
            <a:spLocks noGrp="1"/>
          </p:cNvSpPr>
          <p:nvPr>
            <p:ph type="sldNum" sz="quarter" idx="10"/>
          </p:nvPr>
        </p:nvSpPr>
        <p:spPr/>
        <p:txBody>
          <a:bodyPr/>
          <a:lstStyle/>
          <a:p>
            <a:fld id="{7EDE3D69-16DA-46CF-BFCD-1A27B9377ED4}" type="slidenum">
              <a:rPr lang="de-CH" smtClean="0"/>
              <a:t>11</a:t>
            </a:fld>
            <a:endParaRPr lang="de-CH"/>
          </a:p>
        </p:txBody>
      </p:sp>
    </p:spTree>
    <p:extLst>
      <p:ext uri="{BB962C8B-B14F-4D97-AF65-F5344CB8AC3E}">
        <p14:creationId xmlns:p14="http://schemas.microsoft.com/office/powerpoint/2010/main" val="134950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min)</a:t>
            </a:r>
          </a:p>
          <a:p>
            <a:r>
              <a:rPr lang="en-US" dirty="0"/>
              <a:t>Now, let’s give some more details about our technique named “Gradient-domain photon density estimation”.</a:t>
            </a:r>
          </a:p>
        </p:txBody>
      </p:sp>
      <p:sp>
        <p:nvSpPr>
          <p:cNvPr id="4" name="Slide Number Placeholder 3"/>
          <p:cNvSpPr>
            <a:spLocks noGrp="1"/>
          </p:cNvSpPr>
          <p:nvPr>
            <p:ph type="sldNum" sz="quarter" idx="10"/>
          </p:nvPr>
        </p:nvSpPr>
        <p:spPr/>
        <p:txBody>
          <a:bodyPr/>
          <a:lstStyle/>
          <a:p>
            <a:fld id="{7EDE3D69-16DA-46CF-BFCD-1A27B9377ED4}" type="slidenum">
              <a:rPr lang="de-CH" smtClean="0"/>
              <a:t>12</a:t>
            </a:fld>
            <a:endParaRPr lang="de-CH"/>
          </a:p>
        </p:txBody>
      </p:sp>
    </p:spTree>
    <p:extLst>
      <p:ext uri="{BB962C8B-B14F-4D97-AF65-F5344CB8AC3E}">
        <p14:creationId xmlns:p14="http://schemas.microsoft.com/office/powerpoint/2010/main" val="307337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first step of our shift mapping is to shift the sensor path. </a:t>
            </a:r>
          </a:p>
          <a:p>
            <a:pPr marL="171450" indent="-171450">
              <a:buFont typeface="Arial" panose="020B0604020202020204" pitchFamily="34" charset="0"/>
              <a:buChar char="•"/>
            </a:pPr>
            <a:r>
              <a:rPr lang="en-US" dirty="0"/>
              <a:t>One important information is that when we generate the base sensor path if we encounter not enough smooth surface, we bounce over it until reach a diffuse surface. </a:t>
            </a:r>
          </a:p>
          <a:p>
            <a:pPr marL="171450" indent="-171450">
              <a:buFont typeface="Arial" panose="020B0604020202020204" pitchFamily="34" charset="0"/>
              <a:buChar char="•"/>
            </a:pPr>
            <a:r>
              <a:rPr lang="en-US" dirty="0"/>
              <a:t>Each time we bounce over a surface, we can define an half vector which have the same angle between the incoming and outgoing direction.</a:t>
            </a:r>
          </a:p>
          <a:p>
            <a:pPr marL="171450" indent="-171450">
              <a:buFont typeface="Arial" panose="020B0604020202020204" pitchFamily="34" charset="0"/>
              <a:buChar char="•"/>
            </a:pPr>
            <a:r>
              <a:rPr lang="en-US" dirty="0"/>
              <a:t>Then when we generate the shift sensor path, we also need to bounce over not enough smooth surface. To determine the outgoing direction we copy the half vector from the base path. This scheme is simple and try to create coherent sensor shift path.</a:t>
            </a:r>
          </a:p>
          <a:p>
            <a:pPr marL="171450" indent="-171450">
              <a:buFont typeface="Arial" panose="020B0604020202020204" pitchFamily="34" charset="0"/>
              <a:buChar char="•"/>
            </a:pPr>
            <a:r>
              <a:rPr lang="en-US" dirty="0"/>
              <a:t>Note that this technique have been used in gradient-path tracing as well.</a:t>
            </a:r>
          </a:p>
          <a:p>
            <a:pPr marL="171450" indent="-171450">
              <a:buFont typeface="Arial" panose="020B0604020202020204" pitchFamily="34" charset="0"/>
              <a:buChar char="•"/>
            </a:pPr>
            <a:r>
              <a:rPr lang="en-US" dirty="0"/>
              <a:t>After this first step, we have shifted the sensor path entirely, now we need to go to the next step.</a:t>
            </a:r>
          </a:p>
        </p:txBody>
      </p:sp>
      <p:sp>
        <p:nvSpPr>
          <p:cNvPr id="4" name="Slide Number Placeholder 3"/>
          <p:cNvSpPr>
            <a:spLocks noGrp="1"/>
          </p:cNvSpPr>
          <p:nvPr>
            <p:ph type="sldNum" sz="quarter" idx="10"/>
          </p:nvPr>
        </p:nvSpPr>
        <p:spPr/>
        <p:txBody>
          <a:bodyPr/>
          <a:lstStyle/>
          <a:p>
            <a:fld id="{7EDE3D69-16DA-46CF-BFCD-1A27B9377ED4}" type="slidenum">
              <a:rPr lang="de-CH" smtClean="0"/>
              <a:t>13</a:t>
            </a:fld>
            <a:endParaRPr lang="de-CH"/>
          </a:p>
        </p:txBody>
      </p:sp>
    </p:spTree>
    <p:extLst>
      <p:ext uri="{BB962C8B-B14F-4D97-AF65-F5344CB8AC3E}">
        <p14:creationId xmlns:p14="http://schemas.microsoft.com/office/powerpoint/2010/main" val="3577666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During the second step, we want to ensure the shift photon will lying inside the shift sensor path kernel.</a:t>
            </a:r>
          </a:p>
          <a:p>
            <a:pPr marL="171450" indent="-171450">
              <a:buFont typeface="Arial" panose="020B0604020202020204" pitchFamily="34" charset="0"/>
              <a:buChar char="•"/>
            </a:pPr>
            <a:r>
              <a:rPr lang="en-US" dirty="0"/>
              <a:t>To ensure that we first look at the parametrization of the current photon of the base sensor path. </a:t>
            </a:r>
          </a:p>
          <a:p>
            <a:pPr marL="171450" indent="-171450">
              <a:buFont typeface="Arial" panose="020B0604020202020204" pitchFamily="34" charset="0"/>
              <a:buChar char="•"/>
            </a:pPr>
            <a:r>
              <a:rPr lang="en-US" dirty="0"/>
              <a:t>Then, we copy this parametrization and applied back to the shift sensor path to determine the shift photon location. </a:t>
            </a:r>
          </a:p>
          <a:p>
            <a:pPr marL="171450" indent="-171450">
              <a:buFont typeface="Arial" panose="020B0604020202020204" pitchFamily="34" charset="0"/>
              <a:buChar char="•"/>
            </a:pPr>
            <a:r>
              <a:rPr lang="en-US" dirty="0"/>
              <a:t>However, as this procedure cannot ensure that the shift photon location is lying on a surface, we trace a ray from the parent photon to project it.</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14</a:t>
            </a:fld>
            <a:endParaRPr lang="de-CH"/>
          </a:p>
        </p:txBody>
      </p:sp>
    </p:spTree>
    <p:extLst>
      <p:ext uri="{BB962C8B-B14F-4D97-AF65-F5344CB8AC3E}">
        <p14:creationId xmlns:p14="http://schemas.microsoft.com/office/powerpoint/2010/main" val="213263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we determine the shift photon location, we can try to reuse the light path as much as we can by reconnect the shift photon to the parent photon. </a:t>
            </a:r>
          </a:p>
          <a:p>
            <a:pPr marL="171450" indent="-171450">
              <a:buFont typeface="Arial" panose="020B0604020202020204" pitchFamily="34" charset="0"/>
              <a:buChar char="•"/>
            </a:pPr>
            <a:r>
              <a:rPr lang="en-US" dirty="0"/>
              <a:t>However, in this case, we have specular material that make impossible this connection.</a:t>
            </a:r>
          </a:p>
          <a:p>
            <a:pPr marL="171450" indent="-171450">
              <a:buFont typeface="Arial" panose="020B0604020202020204" pitchFamily="34" charset="0"/>
              <a:buChar char="•"/>
            </a:pPr>
            <a:r>
              <a:rPr lang="en-US" dirty="0"/>
              <a:t>So we need to do a THRID AND LAST step that is “Shift the rest of the light path”.</a:t>
            </a:r>
          </a:p>
        </p:txBody>
      </p:sp>
      <p:sp>
        <p:nvSpPr>
          <p:cNvPr id="4" name="Slide Number Placeholder 3"/>
          <p:cNvSpPr>
            <a:spLocks noGrp="1"/>
          </p:cNvSpPr>
          <p:nvPr>
            <p:ph type="sldNum" sz="quarter" idx="10"/>
          </p:nvPr>
        </p:nvSpPr>
        <p:spPr/>
        <p:txBody>
          <a:bodyPr/>
          <a:lstStyle/>
          <a:p>
            <a:fld id="{7EDE3D69-16DA-46CF-BFCD-1A27B9377ED4}" type="slidenum">
              <a:rPr lang="de-CH" smtClean="0"/>
              <a:t>15</a:t>
            </a:fld>
            <a:endParaRPr lang="de-CH"/>
          </a:p>
        </p:txBody>
      </p:sp>
    </p:spTree>
    <p:extLst>
      <p:ext uri="{BB962C8B-B14F-4D97-AF65-F5344CB8AC3E}">
        <p14:creationId xmlns:p14="http://schemas.microsoft.com/office/powerpoint/2010/main" val="13189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step, we have 2 cases. </a:t>
            </a:r>
          </a:p>
          <a:p>
            <a:pPr marL="171450" indent="-171450">
              <a:buFont typeface="Arial" panose="020B0604020202020204" pitchFamily="34" charset="0"/>
              <a:buChar char="•"/>
            </a:pPr>
            <a:r>
              <a:rPr lang="en-US" dirty="0"/>
              <a:t>The first case is when the parent photon is lying on a diffuse or mostly diffuse surface. In case, we didn’t need to do any thing and can directly do a reconnection.</a:t>
            </a:r>
          </a:p>
          <a:p>
            <a:pPr marL="171450" indent="-171450">
              <a:buFont typeface="Arial" panose="020B0604020202020204" pitchFamily="34" charset="0"/>
              <a:buChar char="•"/>
            </a:pPr>
            <a:r>
              <a:rPr lang="en-US" dirty="0"/>
              <a:t>The second case is when the parent photon is on a specular or nearly specular surface. In this case, we have to construct a path between the shift photon location and the first diffuse parent, here “why” b. These two point are our constrain and we use Manifold exploration to order to found the missing path. Note that this approach have been also use in Gradient-domain bidirectional path tracing.</a:t>
            </a:r>
          </a:p>
        </p:txBody>
      </p:sp>
      <p:sp>
        <p:nvSpPr>
          <p:cNvPr id="4" name="Slide Number Placeholder 3"/>
          <p:cNvSpPr>
            <a:spLocks noGrp="1"/>
          </p:cNvSpPr>
          <p:nvPr>
            <p:ph type="sldNum" sz="quarter" idx="10"/>
          </p:nvPr>
        </p:nvSpPr>
        <p:spPr/>
        <p:txBody>
          <a:bodyPr/>
          <a:lstStyle/>
          <a:p>
            <a:fld id="{7EDE3D69-16DA-46CF-BFCD-1A27B9377ED4}" type="slidenum">
              <a:rPr lang="de-CH" smtClean="0"/>
              <a:t>16</a:t>
            </a:fld>
            <a:endParaRPr lang="de-CH"/>
          </a:p>
        </p:txBody>
      </p:sp>
    </p:spTree>
    <p:extLst>
      <p:ext uri="{BB962C8B-B14F-4D97-AF65-F5344CB8AC3E}">
        <p14:creationId xmlns:p14="http://schemas.microsoft.com/office/powerpoint/2010/main" val="3604389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these 3 steps, we have generated a pair of shift path and can use it to compute the image-based gradients.</a:t>
            </a:r>
          </a:p>
        </p:txBody>
      </p:sp>
      <p:sp>
        <p:nvSpPr>
          <p:cNvPr id="4" name="Slide Number Placeholder 3"/>
          <p:cNvSpPr>
            <a:spLocks noGrp="1"/>
          </p:cNvSpPr>
          <p:nvPr>
            <p:ph type="sldNum" sz="quarter" idx="10"/>
          </p:nvPr>
        </p:nvSpPr>
        <p:spPr/>
        <p:txBody>
          <a:bodyPr/>
          <a:lstStyle/>
          <a:p>
            <a:fld id="{7EDE3D69-16DA-46CF-BFCD-1A27B9377ED4}" type="slidenum">
              <a:rPr lang="de-CH" smtClean="0"/>
              <a:t>17</a:t>
            </a:fld>
            <a:endParaRPr lang="de-CH"/>
          </a:p>
        </p:txBody>
      </p:sp>
    </p:spTree>
    <p:extLst>
      <p:ext uri="{BB962C8B-B14F-4D97-AF65-F5344CB8AC3E}">
        <p14:creationId xmlns:p14="http://schemas.microsoft.com/office/powerpoint/2010/main" val="87270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thing I didn’t mention during the presentation is the Jacobian. The Jacobian is the mathematical formulation of the change of measure due to the shift mapping. </a:t>
            </a:r>
          </a:p>
          <a:p>
            <a:pPr marL="171450" indent="-171450">
              <a:buFont typeface="Arial" panose="020B0604020202020204" pitchFamily="34" charset="0"/>
              <a:buChar char="•"/>
            </a:pPr>
            <a:r>
              <a:rPr lang="en-US" dirty="0"/>
              <a:t>Having a correct Jacobian is important to get correct gradient values. </a:t>
            </a:r>
          </a:p>
          <a:p>
            <a:pPr marL="171450" indent="-171450">
              <a:buFont typeface="Arial" panose="020B0604020202020204" pitchFamily="34" charset="0"/>
              <a:buChar char="•"/>
            </a:pPr>
            <a:r>
              <a:rPr lang="en-US" dirty="0"/>
              <a:t>Please look at the paper for more details!</a:t>
            </a:r>
          </a:p>
        </p:txBody>
      </p:sp>
      <p:sp>
        <p:nvSpPr>
          <p:cNvPr id="4" name="Slide Number Placeholder 3"/>
          <p:cNvSpPr>
            <a:spLocks noGrp="1"/>
          </p:cNvSpPr>
          <p:nvPr>
            <p:ph type="sldNum" sz="quarter" idx="10"/>
          </p:nvPr>
        </p:nvSpPr>
        <p:spPr/>
        <p:txBody>
          <a:bodyPr/>
          <a:lstStyle/>
          <a:p>
            <a:fld id="{7EDE3D69-16DA-46CF-BFCD-1A27B9377ED4}" type="slidenum">
              <a:rPr lang="de-CH" smtClean="0"/>
              <a:t>18</a:t>
            </a:fld>
            <a:endParaRPr lang="de-CH"/>
          </a:p>
        </p:txBody>
      </p:sp>
    </p:spTree>
    <p:extLst>
      <p:ext uri="{BB962C8B-B14F-4D97-AF65-F5344CB8AC3E}">
        <p14:creationId xmlns:p14="http://schemas.microsoft.com/office/powerpoint/2010/main" val="1054716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now, if I summarize, we have as the primal-domain technique stochastic progressive photon mapping. </a:t>
            </a:r>
          </a:p>
          <a:p>
            <a:pPr marL="171450" indent="-171450">
              <a:buFont typeface="Arial" panose="020B0604020202020204" pitchFamily="34" charset="0"/>
              <a:buChar char="•"/>
            </a:pPr>
            <a:r>
              <a:rPr lang="en-US" dirty="0"/>
              <a:t>For computing the gradient, we use our new shift mapping. </a:t>
            </a:r>
          </a:p>
          <a:p>
            <a:pPr marL="171450" indent="-171450">
              <a:buFont typeface="Arial" panose="020B0604020202020204" pitchFamily="34" charset="0"/>
              <a:buChar char="•"/>
            </a:pPr>
            <a:r>
              <a:rPr lang="en-US" dirty="0"/>
              <a:t>In order to get a consistent estimator we use the same reduction rate as SPPM.</a:t>
            </a:r>
          </a:p>
          <a:p>
            <a:pPr marL="171450" indent="-171450">
              <a:buFont typeface="Arial" panose="020B0604020202020204" pitchFamily="34" charset="0"/>
              <a:buChar char="•"/>
            </a:pPr>
            <a:r>
              <a:rPr lang="en-US" dirty="0"/>
              <a:t>We use the same </a:t>
            </a:r>
            <a:r>
              <a:rPr lang="en-US" dirty="0" err="1"/>
              <a:t>poisson</a:t>
            </a:r>
            <a:r>
              <a:rPr lang="en-US" dirty="0"/>
              <a:t> reconstruction as previous gradient-domain works and at the end, we can get an L2 or L1 reconstruction image. </a:t>
            </a:r>
          </a:p>
          <a:p>
            <a:pPr marL="171450" indent="-171450">
              <a:buFont typeface="Arial" panose="020B0604020202020204" pitchFamily="34" charset="0"/>
              <a:buChar char="•"/>
            </a:pPr>
            <a:r>
              <a:rPr lang="en-US" dirty="0"/>
              <a:t>Note that, these two norm produce similar results except in few cases as density estimation technique is more robust.</a:t>
            </a:r>
          </a:p>
        </p:txBody>
      </p:sp>
      <p:sp>
        <p:nvSpPr>
          <p:cNvPr id="4" name="Slide Number Placeholder 3"/>
          <p:cNvSpPr>
            <a:spLocks noGrp="1"/>
          </p:cNvSpPr>
          <p:nvPr>
            <p:ph type="sldNum" sz="quarter" idx="10"/>
          </p:nvPr>
        </p:nvSpPr>
        <p:spPr/>
        <p:txBody>
          <a:bodyPr/>
          <a:lstStyle/>
          <a:p>
            <a:fld id="{7EDE3D69-16DA-46CF-BFCD-1A27B9377ED4}" type="slidenum">
              <a:rPr lang="de-CH" smtClean="0"/>
              <a:t>19</a:t>
            </a:fld>
            <a:endParaRPr lang="de-CH"/>
          </a:p>
        </p:txBody>
      </p:sp>
    </p:spTree>
    <p:extLst>
      <p:ext uri="{BB962C8B-B14F-4D97-AF65-F5344CB8AC3E}">
        <p14:creationId xmlns:p14="http://schemas.microsoft.com/office/powerpoint/2010/main" val="64397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before talking about gradient-domain rendering, I will briefly talk about non-gradient rendering.</a:t>
            </a:r>
          </a:p>
        </p:txBody>
      </p:sp>
      <p:sp>
        <p:nvSpPr>
          <p:cNvPr id="4" name="Slide Number Placeholder 3"/>
          <p:cNvSpPr>
            <a:spLocks noGrp="1"/>
          </p:cNvSpPr>
          <p:nvPr>
            <p:ph type="sldNum" sz="quarter" idx="10"/>
          </p:nvPr>
        </p:nvSpPr>
        <p:spPr/>
        <p:txBody>
          <a:bodyPr/>
          <a:lstStyle/>
          <a:p>
            <a:fld id="{7EDE3D69-16DA-46CF-BFCD-1A27B9377ED4}" type="slidenum">
              <a:rPr lang="de-CH" smtClean="0"/>
              <a:t>2</a:t>
            </a:fld>
            <a:endParaRPr lang="de-CH"/>
          </a:p>
        </p:txBody>
      </p:sp>
    </p:spTree>
    <p:extLst>
      <p:ext uri="{BB962C8B-B14F-4D97-AF65-F5344CB8AC3E}">
        <p14:creationId xmlns:p14="http://schemas.microsoft.com/office/powerpoint/2010/main" val="2823878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Concerning the results, I will show you equal time comparison here.</a:t>
            </a:r>
          </a:p>
          <a:p>
            <a:pPr marL="171450" indent="-171450">
              <a:buFont typeface="Arial" panose="020B0604020202020204" pitchFamily="34" charset="0"/>
              <a:buChar char="•"/>
            </a:pPr>
            <a:r>
              <a:rPr lang="en-US" dirty="0"/>
              <a:t>We will compare with:</a:t>
            </a:r>
          </a:p>
          <a:p>
            <a:pPr marL="628650" lvl="1" indent="-171450">
              <a:buFont typeface="Arial" panose="020B0604020202020204" pitchFamily="34" charset="0"/>
              <a:buChar char="•"/>
            </a:pPr>
            <a:r>
              <a:rPr lang="en-US" dirty="0"/>
              <a:t>Gradient-domain bidirectional path tracing with L1 reconstruction. We choose to show L1 reconstruction as L2 reconstruction generate a lot of dipole artefact.</a:t>
            </a:r>
          </a:p>
          <a:p>
            <a:pPr marL="628650" lvl="1" indent="-171450">
              <a:buFont typeface="Arial" panose="020B0604020202020204" pitchFamily="34" charset="0"/>
              <a:buChar char="•"/>
            </a:pPr>
            <a:r>
              <a:rPr lang="en-US" dirty="0"/>
              <a:t>Regular SPPM without gradient computation and no Poisson reconstruction</a:t>
            </a:r>
          </a:p>
          <a:p>
            <a:pPr marL="628650" lvl="1" indent="-171450">
              <a:buFont typeface="Arial" panose="020B0604020202020204" pitchFamily="34" charset="0"/>
              <a:buChar char="•"/>
            </a:pPr>
            <a:r>
              <a:rPr lang="en-US" dirty="0"/>
              <a:t>Our technique with L2 reconstruction as our technique doesn’t required L1 reconstruction (only in some cases)</a:t>
            </a:r>
          </a:p>
          <a:p>
            <a:pPr marL="171450" lvl="0" indent="-171450">
              <a:buFont typeface="Arial" panose="020B0604020202020204" pitchFamily="34" charset="0"/>
              <a:buChar char="•"/>
            </a:pPr>
            <a:r>
              <a:rPr lang="en-US" dirty="0"/>
              <a:t>The metric that we will use is Relative MSE and if you want to see more comparison, like G-PT or BDPT, please have a look to the additional material.</a:t>
            </a:r>
          </a:p>
        </p:txBody>
      </p:sp>
      <p:sp>
        <p:nvSpPr>
          <p:cNvPr id="4" name="Slide Number Placeholder 3"/>
          <p:cNvSpPr>
            <a:spLocks noGrp="1"/>
          </p:cNvSpPr>
          <p:nvPr>
            <p:ph type="sldNum" sz="quarter" idx="10"/>
          </p:nvPr>
        </p:nvSpPr>
        <p:spPr/>
        <p:txBody>
          <a:bodyPr/>
          <a:lstStyle/>
          <a:p>
            <a:fld id="{7EDE3D69-16DA-46CF-BFCD-1A27B9377ED4}" type="slidenum">
              <a:rPr lang="de-CH" smtClean="0"/>
              <a:t>20</a:t>
            </a:fld>
            <a:endParaRPr lang="de-CH"/>
          </a:p>
        </p:txBody>
      </p:sp>
    </p:spTree>
    <p:extLst>
      <p:ext uri="{BB962C8B-B14F-4D97-AF65-F5344CB8AC3E}">
        <p14:creationId xmlns:p14="http://schemas.microsoft.com/office/powerpoint/2010/main" val="3549699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bathroom scene with 5 min of rendering. We can see G-BDPT produce a almost clean results for almost all the image. Like here the diffuse wall which have a lot of Diffuse light transport.</a:t>
            </a:r>
          </a:p>
          <a:p>
            <a:endParaRPr lang="en-US" dirty="0"/>
          </a:p>
          <a:p>
            <a:r>
              <a:rPr lang="en-US" dirty="0"/>
              <a:t>However, for complex light transport, like the specular trash bin with the glossy floor or the caustic, G-BDPT have a lot of noise. It is mostly due to the fact that BDPT cannot really handle efficiently these paths.</a:t>
            </a:r>
          </a:p>
        </p:txBody>
      </p:sp>
      <p:sp>
        <p:nvSpPr>
          <p:cNvPr id="4" name="Slide Number Placeholder 3"/>
          <p:cNvSpPr>
            <a:spLocks noGrp="1"/>
          </p:cNvSpPr>
          <p:nvPr>
            <p:ph type="sldNum" sz="quarter" idx="10"/>
          </p:nvPr>
        </p:nvSpPr>
        <p:spPr/>
        <p:txBody>
          <a:bodyPr/>
          <a:lstStyle/>
          <a:p>
            <a:fld id="{7EDE3D69-16DA-46CF-BFCD-1A27B9377ED4}" type="slidenum">
              <a:rPr lang="de-CH" smtClean="0"/>
              <a:t>21</a:t>
            </a:fld>
            <a:endParaRPr lang="de-CH"/>
          </a:p>
        </p:txBody>
      </p:sp>
    </p:spTree>
    <p:extLst>
      <p:ext uri="{BB962C8B-B14F-4D97-AF65-F5344CB8AC3E}">
        <p14:creationId xmlns:p14="http://schemas.microsoft.com/office/powerpoint/2010/main" val="46704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comparison, SPPM produce more noise in all the image part. This is especially true for the diffuse/diffuse light transport where the photon are incoherent and produce a lot of noise.</a:t>
            </a:r>
          </a:p>
          <a:p>
            <a:r>
              <a:rPr lang="en-US" dirty="0"/>
              <a:t>However, in the complex light transport, this technique doesn’t have any “spike” problem compared to G-BDPT with L1 reconstruction.</a:t>
            </a:r>
          </a:p>
        </p:txBody>
      </p:sp>
      <p:sp>
        <p:nvSpPr>
          <p:cNvPr id="4" name="Slide Number Placeholder 3"/>
          <p:cNvSpPr>
            <a:spLocks noGrp="1"/>
          </p:cNvSpPr>
          <p:nvPr>
            <p:ph type="sldNum" sz="quarter" idx="10"/>
          </p:nvPr>
        </p:nvSpPr>
        <p:spPr/>
        <p:txBody>
          <a:bodyPr/>
          <a:lstStyle/>
          <a:p>
            <a:fld id="{7EDE3D69-16DA-46CF-BFCD-1A27B9377ED4}" type="slidenum">
              <a:rPr lang="de-CH" smtClean="0"/>
              <a:t>22</a:t>
            </a:fld>
            <a:endParaRPr lang="de-CH"/>
          </a:p>
        </p:txBody>
      </p:sp>
    </p:spTree>
    <p:extLst>
      <p:ext uri="{BB962C8B-B14F-4D97-AF65-F5344CB8AC3E}">
        <p14:creationId xmlns:p14="http://schemas.microsoft.com/office/powerpoint/2010/main" val="812113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approach, as we do the </a:t>
            </a:r>
            <a:r>
              <a:rPr lang="en-US" dirty="0" err="1"/>
              <a:t>poisson</a:t>
            </a:r>
            <a:r>
              <a:rPr lang="en-US" dirty="0"/>
              <a:t> reconstruction, we filter most of the noise. It is especially visible for diffuse/diffuse light transport where we get similar results compare to G-BDPT.</a:t>
            </a:r>
          </a:p>
          <a:p>
            <a:r>
              <a:rPr lang="en-US" dirty="0"/>
              <a:t>However, compare to G-BDPT, our technique doesn’t suffer about the spike in complex light. We get also better results compare to SPPM as the compute coherent gradient that helps to reconstruct the image.</a:t>
            </a:r>
          </a:p>
        </p:txBody>
      </p:sp>
      <p:sp>
        <p:nvSpPr>
          <p:cNvPr id="4" name="Slide Number Placeholder 3"/>
          <p:cNvSpPr>
            <a:spLocks noGrp="1"/>
          </p:cNvSpPr>
          <p:nvPr>
            <p:ph type="sldNum" sz="quarter" idx="10"/>
          </p:nvPr>
        </p:nvSpPr>
        <p:spPr/>
        <p:txBody>
          <a:bodyPr/>
          <a:lstStyle/>
          <a:p>
            <a:fld id="{7EDE3D69-16DA-46CF-BFCD-1A27B9377ED4}" type="slidenum">
              <a:rPr lang="de-CH" smtClean="0"/>
              <a:t>23</a:t>
            </a:fld>
            <a:endParaRPr lang="de-CH"/>
          </a:p>
        </p:txBody>
      </p:sp>
    </p:spTree>
    <p:extLst>
      <p:ext uri="{BB962C8B-B14F-4D97-AF65-F5344CB8AC3E}">
        <p14:creationId xmlns:p14="http://schemas.microsoft.com/office/powerpoint/2010/main" val="2919710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[Said that compare to Reference, our technique generate quite close results but only for 5 min of rendering.]</a:t>
            </a:r>
          </a:p>
        </p:txBody>
      </p:sp>
      <p:sp>
        <p:nvSpPr>
          <p:cNvPr id="4" name="Slide Number Placeholder 3"/>
          <p:cNvSpPr>
            <a:spLocks noGrp="1"/>
          </p:cNvSpPr>
          <p:nvPr>
            <p:ph type="sldNum" sz="quarter" idx="10"/>
          </p:nvPr>
        </p:nvSpPr>
        <p:spPr/>
        <p:txBody>
          <a:bodyPr/>
          <a:lstStyle/>
          <a:p>
            <a:fld id="{7EDE3D69-16DA-46CF-BFCD-1A27B9377ED4}" type="slidenum">
              <a:rPr lang="de-CH" smtClean="0"/>
              <a:t>24</a:t>
            </a:fld>
            <a:endParaRPr lang="de-CH"/>
          </a:p>
        </p:txBody>
      </p:sp>
    </p:spTree>
    <p:extLst>
      <p:ext uri="{BB962C8B-B14F-4D97-AF65-F5344CB8AC3E}">
        <p14:creationId xmlns:p14="http://schemas.microsoft.com/office/powerpoint/2010/main" val="1937497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 of metric, SPPM and G-BDPT have the same value.</a:t>
            </a:r>
            <a:br>
              <a:rPr lang="en-US" dirty="0"/>
            </a:br>
            <a:r>
              <a:rPr lang="en-US" dirty="0"/>
              <a:t>It is due to the fact that SPPM is better for complex light transport but G-BDPT have a better handling of diffuse/diffuse light transport.</a:t>
            </a:r>
          </a:p>
          <a:p>
            <a:r>
              <a:rPr lang="en-US" dirty="0"/>
              <a:t>In our technique, as the robustly handle all the light transport and compute coherent gradient, we get a huge quality improvement due to the </a:t>
            </a:r>
            <a:r>
              <a:rPr lang="en-US" dirty="0" err="1"/>
              <a:t>poisson</a:t>
            </a:r>
            <a:r>
              <a:rPr lang="en-US" dirty="0"/>
              <a:t> </a:t>
            </a:r>
            <a:r>
              <a:rPr lang="en-US" dirty="0" err="1"/>
              <a:t>reconsutrction</a:t>
            </a:r>
            <a:r>
              <a:rPr lang="en-US" dirty="0"/>
              <a:t>.</a:t>
            </a:r>
          </a:p>
        </p:txBody>
      </p:sp>
      <p:sp>
        <p:nvSpPr>
          <p:cNvPr id="4" name="Slide Number Placeholder 3"/>
          <p:cNvSpPr>
            <a:spLocks noGrp="1"/>
          </p:cNvSpPr>
          <p:nvPr>
            <p:ph type="sldNum" sz="quarter" idx="10"/>
          </p:nvPr>
        </p:nvSpPr>
        <p:spPr/>
        <p:txBody>
          <a:bodyPr/>
          <a:lstStyle/>
          <a:p>
            <a:fld id="{7EDE3D69-16DA-46CF-BFCD-1A27B9377ED4}" type="slidenum">
              <a:rPr lang="de-CH" smtClean="0"/>
              <a:t>25</a:t>
            </a:fld>
            <a:endParaRPr lang="de-CH"/>
          </a:p>
        </p:txBody>
      </p:sp>
    </p:spTree>
    <p:extLst>
      <p:ext uri="{BB962C8B-B14F-4D97-AF65-F5344CB8AC3E}">
        <p14:creationId xmlns:p14="http://schemas.microsoft.com/office/powerpoint/2010/main" val="2075609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scene, there is a lot of SDS path.</a:t>
            </a:r>
          </a:p>
          <a:p>
            <a:r>
              <a:rPr lang="en-US" dirty="0"/>
              <a:t>In this case, we expect that G-BDPT failed completely. However, for simple refraction or direct lighting. G-BDPT produce clean images.</a:t>
            </a:r>
          </a:p>
        </p:txBody>
      </p:sp>
      <p:sp>
        <p:nvSpPr>
          <p:cNvPr id="4" name="Slide Number Placeholder 3"/>
          <p:cNvSpPr>
            <a:spLocks noGrp="1"/>
          </p:cNvSpPr>
          <p:nvPr>
            <p:ph type="sldNum" sz="quarter" idx="10"/>
          </p:nvPr>
        </p:nvSpPr>
        <p:spPr/>
        <p:txBody>
          <a:bodyPr/>
          <a:lstStyle/>
          <a:p>
            <a:fld id="{7EDE3D69-16DA-46CF-BFCD-1A27B9377ED4}" type="slidenum">
              <a:rPr lang="de-CH" smtClean="0"/>
              <a:t>26</a:t>
            </a:fld>
            <a:endParaRPr lang="de-CH"/>
          </a:p>
        </p:txBody>
      </p:sp>
    </p:spTree>
    <p:extLst>
      <p:ext uri="{BB962C8B-B14F-4D97-AF65-F5344CB8AC3E}">
        <p14:creationId xmlns:p14="http://schemas.microsoft.com/office/powerpoint/2010/main" val="788496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comparison, as the scene have a lot of SDS path, SPPM handle them quite correctly, leading more noise </a:t>
            </a:r>
            <a:r>
              <a:rPr lang="en-US" dirty="0" err="1"/>
              <a:t>globaly</a:t>
            </a:r>
            <a:r>
              <a:rPr lang="en-US" dirty="0"/>
              <a:t> but without producing spikes.</a:t>
            </a:r>
          </a:p>
        </p:txBody>
      </p:sp>
      <p:sp>
        <p:nvSpPr>
          <p:cNvPr id="4" name="Slide Number Placeholder 3"/>
          <p:cNvSpPr>
            <a:spLocks noGrp="1"/>
          </p:cNvSpPr>
          <p:nvPr>
            <p:ph type="sldNum" sz="quarter" idx="10"/>
          </p:nvPr>
        </p:nvSpPr>
        <p:spPr/>
        <p:txBody>
          <a:bodyPr/>
          <a:lstStyle/>
          <a:p>
            <a:fld id="{7EDE3D69-16DA-46CF-BFCD-1A27B9377ED4}" type="slidenum">
              <a:rPr lang="de-CH" smtClean="0"/>
              <a:t>27</a:t>
            </a:fld>
            <a:endParaRPr lang="de-CH"/>
          </a:p>
        </p:txBody>
      </p:sp>
    </p:spTree>
    <p:extLst>
      <p:ext uri="{BB962C8B-B14F-4D97-AF65-F5344CB8AC3E}">
        <p14:creationId xmlns:p14="http://schemas.microsoft.com/office/powerpoint/2010/main" val="946316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methods make possible to remove all the noise in the SDS path and direct path (or simpler caustics). However, for the difficult caustic, the noise is higher as here the light path are complicated and Manifold exploration failed to generate the correct shift light path. In this situation, the noise inside the gradient impact the reconstruction in a negative way and doesn’t show any improvement for this region.</a:t>
            </a:r>
          </a:p>
          <a:p>
            <a:r>
              <a:rPr lang="en-US" dirty="0"/>
              <a:t>As our method have a overhead (computation of the gradient), the results will worst compare to classical SPPM.</a:t>
            </a:r>
          </a:p>
        </p:txBody>
      </p:sp>
      <p:sp>
        <p:nvSpPr>
          <p:cNvPr id="4" name="Slide Number Placeholder 3"/>
          <p:cNvSpPr>
            <a:spLocks noGrp="1"/>
          </p:cNvSpPr>
          <p:nvPr>
            <p:ph type="sldNum" sz="quarter" idx="10"/>
          </p:nvPr>
        </p:nvSpPr>
        <p:spPr/>
        <p:txBody>
          <a:bodyPr/>
          <a:lstStyle/>
          <a:p>
            <a:fld id="{7EDE3D69-16DA-46CF-BFCD-1A27B9377ED4}" type="slidenum">
              <a:rPr lang="de-CH" smtClean="0"/>
              <a:t>28</a:t>
            </a:fld>
            <a:endParaRPr lang="de-CH"/>
          </a:p>
        </p:txBody>
      </p:sp>
    </p:spTree>
    <p:extLst>
      <p:ext uri="{BB962C8B-B14F-4D97-AF65-F5344CB8AC3E}">
        <p14:creationId xmlns:p14="http://schemas.microsoft.com/office/powerpoint/2010/main" val="3423332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 of metric, as the problem of Manifold exploration doesn’t occurs often, we have a gain compare to SPPM. </a:t>
            </a:r>
          </a:p>
        </p:txBody>
      </p:sp>
      <p:sp>
        <p:nvSpPr>
          <p:cNvPr id="4" name="Slide Number Placeholder 3"/>
          <p:cNvSpPr>
            <a:spLocks noGrp="1"/>
          </p:cNvSpPr>
          <p:nvPr>
            <p:ph type="sldNum" sz="quarter" idx="10"/>
          </p:nvPr>
        </p:nvSpPr>
        <p:spPr/>
        <p:txBody>
          <a:bodyPr/>
          <a:lstStyle/>
          <a:p>
            <a:fld id="{7EDE3D69-16DA-46CF-BFCD-1A27B9377ED4}" type="slidenum">
              <a:rPr lang="de-CH" smtClean="0"/>
              <a:t>30</a:t>
            </a:fld>
            <a:endParaRPr lang="de-CH"/>
          </a:p>
        </p:txBody>
      </p:sp>
    </p:spTree>
    <p:extLst>
      <p:ext uri="{BB962C8B-B14F-4D97-AF65-F5344CB8AC3E}">
        <p14:creationId xmlns:p14="http://schemas.microsoft.com/office/powerpoint/2010/main" val="255210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classical rendering, there is two main type of technique. </a:t>
            </a:r>
          </a:p>
          <a:p>
            <a:pPr marL="171450" indent="-171450">
              <a:buFont typeface="Arial" panose="020B0604020202020204" pitchFamily="34" charset="0"/>
              <a:buChar char="•"/>
            </a:pPr>
            <a:r>
              <a:rPr lang="en-US" dirty="0"/>
              <a:t>The first one are path-based rendering approach that construct the path incrementally from the sensor or the light by bouncing over the surfaces.</a:t>
            </a:r>
          </a:p>
          <a:p>
            <a:pPr marL="171450" indent="-171450">
              <a:buFont typeface="Arial" panose="020B0604020202020204" pitchFamily="34" charset="0"/>
              <a:buChar char="•"/>
            </a:pPr>
            <a:r>
              <a:rPr lang="en-US" dirty="0"/>
              <a:t>The second type of rendering technique is density-based rendering techniques which have two step. </a:t>
            </a:r>
          </a:p>
          <a:p>
            <a:pPr marL="171450" lvl="0" indent="-171450">
              <a:buFont typeface="Arial" panose="020B0604020202020204" pitchFamily="34" charset="0"/>
              <a:buChar char="•"/>
            </a:pPr>
            <a:r>
              <a:rPr lang="en-US" dirty="0"/>
              <a:t>First step, several light path are generated from the light source and all their vertices are stored inside a spatial data structure. </a:t>
            </a:r>
          </a:p>
          <a:p>
            <a:pPr marL="171450" indent="-171450">
              <a:buFont typeface="Arial" panose="020B0604020202020204" pitchFamily="34" charset="0"/>
              <a:buChar char="•"/>
            </a:pPr>
            <a:r>
              <a:rPr lang="en-US" dirty="0"/>
              <a:t>Second step, a path is generated from the sensor and at some point there is a density estimation. The density estimation gather all neighboring light path and merge them to create full light path that connect the sensor to the light.</a:t>
            </a:r>
          </a:p>
        </p:txBody>
      </p:sp>
      <p:sp>
        <p:nvSpPr>
          <p:cNvPr id="4" name="Slide Number Placeholder 3"/>
          <p:cNvSpPr>
            <a:spLocks noGrp="1"/>
          </p:cNvSpPr>
          <p:nvPr>
            <p:ph type="sldNum" sz="quarter" idx="10"/>
          </p:nvPr>
        </p:nvSpPr>
        <p:spPr/>
        <p:txBody>
          <a:bodyPr/>
          <a:lstStyle/>
          <a:p>
            <a:fld id="{7EDE3D69-16DA-46CF-BFCD-1A27B9377ED4}" type="slidenum">
              <a:rPr lang="de-CH" smtClean="0"/>
              <a:t>3</a:t>
            </a:fld>
            <a:endParaRPr lang="de-CH"/>
          </a:p>
        </p:txBody>
      </p:sp>
    </p:spTree>
    <p:extLst>
      <p:ext uri="{BB962C8B-B14F-4D97-AF65-F5344CB8AC3E}">
        <p14:creationId xmlns:p14="http://schemas.microsoft.com/office/powerpoint/2010/main" val="2802438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scene is a diffuse scene where there is not specular material. In this scene, G-BDPT doesn’t have any issue to handle diffuse/diffuse light transport and generate a good image </a:t>
            </a:r>
            <a:r>
              <a:rPr lang="en-US" dirty="0" err="1"/>
              <a:t>rapidely</a:t>
            </a:r>
            <a:r>
              <a:rPr lang="en-US" dirty="0"/>
              <a:t>.</a:t>
            </a:r>
          </a:p>
          <a:p>
            <a:r>
              <a:rPr lang="en-US" dirty="0"/>
              <a:t>In this scene, as SPPM doesn’t ensure stratification, the noise is high as the distribution of photon is not uniform. However, our technique makes possible to filter the noise and give a good speedup in term of relative MSE. However, G-BDPT do a better job here as it have a better stratification and sampling strategy.</a:t>
            </a:r>
          </a:p>
        </p:txBody>
      </p:sp>
      <p:sp>
        <p:nvSpPr>
          <p:cNvPr id="4" name="Slide Number Placeholder 3"/>
          <p:cNvSpPr>
            <a:spLocks noGrp="1"/>
          </p:cNvSpPr>
          <p:nvPr>
            <p:ph type="sldNum" sz="quarter" idx="10"/>
          </p:nvPr>
        </p:nvSpPr>
        <p:spPr/>
        <p:txBody>
          <a:bodyPr/>
          <a:lstStyle/>
          <a:p>
            <a:fld id="{7EDE3D69-16DA-46CF-BFCD-1A27B9377ED4}" type="slidenum">
              <a:rPr lang="de-CH" smtClean="0"/>
              <a:t>31</a:t>
            </a:fld>
            <a:endParaRPr lang="de-CH"/>
          </a:p>
        </p:txBody>
      </p:sp>
    </p:spTree>
    <p:extLst>
      <p:ext uri="{BB962C8B-B14F-4D97-AF65-F5344CB8AC3E}">
        <p14:creationId xmlns:p14="http://schemas.microsoft.com/office/powerpoint/2010/main" val="1413824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Overhead between 1.3 to 3.3</a:t>
            </a:r>
          </a:p>
          <a:p>
            <a:r>
              <a:rPr lang="en-US" dirty="0"/>
              <a:t>The variation of the overhead is due to the percentage of use of Manifold exploration (</a:t>
            </a:r>
            <a:r>
              <a:rPr lang="en-US"/>
              <a:t>Torus scene)</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32</a:t>
            </a:fld>
            <a:endParaRPr lang="de-CH"/>
          </a:p>
        </p:txBody>
      </p:sp>
    </p:spTree>
    <p:extLst>
      <p:ext uri="{BB962C8B-B14F-4D97-AF65-F5344CB8AC3E}">
        <p14:creationId xmlns:p14="http://schemas.microsoft.com/office/powerpoint/2010/main" val="1159871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of our technique is available on </a:t>
            </a:r>
            <a:r>
              <a:rPr lang="en-US" dirty="0" err="1"/>
              <a:t>github</a:t>
            </a:r>
            <a:r>
              <a:rPr lang="en-US" dirty="0"/>
              <a:t>. Please check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Thanks you for your attention.</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36</a:t>
            </a:fld>
            <a:endParaRPr lang="de-CH"/>
          </a:p>
        </p:txBody>
      </p:sp>
    </p:spTree>
    <p:extLst>
      <p:ext uri="{BB962C8B-B14F-4D97-AF65-F5344CB8AC3E}">
        <p14:creationId xmlns:p14="http://schemas.microsoft.com/office/powerpoint/2010/main" val="175304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In term of mathematic formulation, we define a shift mapping operator T(x) where x is the base path.</a:t>
            </a:r>
          </a:p>
          <a:p>
            <a:r>
              <a:rPr lang="en-SG" dirty="0"/>
              <a:t>Now, when we compute the gradient between the pixel I and j, we have quite the same formulation as classical rendering but we add the shift mapping contribution inside the integral.</a:t>
            </a:r>
          </a:p>
          <a:p>
            <a:endParaRPr lang="en-SG" dirty="0"/>
          </a:p>
          <a:p>
            <a:r>
              <a:rPr lang="en-SG" dirty="0"/>
              <a:t>You can see that one additional term is visible here, it is the Jacobian. This Jacobian is the change of measure as we have shifted the base path from the pixel </a:t>
            </a:r>
            <a:r>
              <a:rPr lang="en-SG" dirty="0" err="1"/>
              <a:t>i</a:t>
            </a:r>
            <a:r>
              <a:rPr lang="en-SG" dirty="0"/>
              <a:t> to j. This value is important to compute and we will explain how we compute it in our technique.</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45</a:t>
            </a:fld>
            <a:endParaRPr lang="de-CH"/>
          </a:p>
        </p:txBody>
      </p:sp>
    </p:spTree>
    <p:extLst>
      <p:ext uri="{BB962C8B-B14F-4D97-AF65-F5344CB8AC3E}">
        <p14:creationId xmlns:p14="http://schemas.microsoft.com/office/powerpoint/2010/main" val="2101172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Put MIS results</a:t>
            </a:r>
          </a:p>
        </p:txBody>
      </p:sp>
      <p:sp>
        <p:nvSpPr>
          <p:cNvPr id="4" name="Slide Number Placeholder 3"/>
          <p:cNvSpPr>
            <a:spLocks noGrp="1"/>
          </p:cNvSpPr>
          <p:nvPr>
            <p:ph type="sldNum" sz="quarter" idx="10"/>
          </p:nvPr>
        </p:nvSpPr>
        <p:spPr/>
        <p:txBody>
          <a:bodyPr/>
          <a:lstStyle/>
          <a:p>
            <a:fld id="{26E7E66E-E53F-4D3F-8E54-34F9DD2D2F6C}" type="slidenum">
              <a:rPr lang="en-SG" smtClean="0"/>
              <a:t>46</a:t>
            </a:fld>
            <a:endParaRPr lang="en-SG"/>
          </a:p>
        </p:txBody>
      </p:sp>
    </p:spTree>
    <p:extLst>
      <p:ext uri="{BB962C8B-B14F-4D97-AF65-F5344CB8AC3E}">
        <p14:creationId xmlns:p14="http://schemas.microsoft.com/office/powerpoint/2010/main" val="2962060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However, it is known that path-based rendering approach have some problem with “specular diffuse specular” light transport.</a:t>
            </a:r>
          </a:p>
          <a:p>
            <a:pPr marL="171450" indent="-171450">
              <a:buFont typeface="Arial" panose="020B0604020202020204" pitchFamily="34" charset="0"/>
              <a:buChar char="•"/>
            </a:pPr>
            <a:r>
              <a:rPr lang="en-US" dirty="0"/>
              <a:t>This difficulty is due to the fact that specular material like mirror, restrict the bouncing direction. It have some consequence that path-based approach are not good to handle this constraint and have a lot of noise in this light transport </a:t>
            </a:r>
          </a:p>
          <a:p>
            <a:pPr marL="171450" indent="-171450">
              <a:buFont typeface="Arial" panose="020B0604020202020204" pitchFamily="34" charset="0"/>
              <a:buChar char="•"/>
            </a:pPr>
            <a:r>
              <a:rPr lang="en-US" dirty="0"/>
              <a:t>As it is shown in this image where there is a lot of noise on the yellow donuts. </a:t>
            </a:r>
          </a:p>
          <a:p>
            <a:pPr marL="171450" indent="-171450">
              <a:buFont typeface="Arial" panose="020B0604020202020204" pitchFamily="34" charset="0"/>
              <a:buChar char="•"/>
            </a:pPr>
            <a:r>
              <a:rPr lang="en-US" dirty="0"/>
              <a:t>In comparison, Density-based technique are more robust to this light transport and produce image with lower level of noise.</a:t>
            </a:r>
          </a:p>
        </p:txBody>
      </p:sp>
      <p:sp>
        <p:nvSpPr>
          <p:cNvPr id="4" name="Slide Number Placeholder 3"/>
          <p:cNvSpPr>
            <a:spLocks noGrp="1"/>
          </p:cNvSpPr>
          <p:nvPr>
            <p:ph type="sldNum" sz="quarter" idx="10"/>
          </p:nvPr>
        </p:nvSpPr>
        <p:spPr/>
        <p:txBody>
          <a:bodyPr/>
          <a:lstStyle/>
          <a:p>
            <a:fld id="{7EDE3D69-16DA-46CF-BFCD-1A27B9377ED4}" type="slidenum">
              <a:rPr lang="de-CH" smtClean="0"/>
              <a:t>4</a:t>
            </a:fld>
            <a:endParaRPr lang="de-CH"/>
          </a:p>
        </p:txBody>
      </p:sp>
    </p:spTree>
    <p:extLst>
      <p:ext uri="{BB962C8B-B14F-4D97-AF65-F5344CB8AC3E}">
        <p14:creationId xmlns:p14="http://schemas.microsoft.com/office/powerpoint/2010/main" val="359126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jump into gradient-domain rendering.</a:t>
            </a:r>
          </a:p>
        </p:txBody>
      </p:sp>
      <p:sp>
        <p:nvSpPr>
          <p:cNvPr id="4" name="Slide Number Placeholder 3"/>
          <p:cNvSpPr>
            <a:spLocks noGrp="1"/>
          </p:cNvSpPr>
          <p:nvPr>
            <p:ph type="sldNum" sz="quarter" idx="10"/>
          </p:nvPr>
        </p:nvSpPr>
        <p:spPr/>
        <p:txBody>
          <a:bodyPr/>
          <a:lstStyle/>
          <a:p>
            <a:fld id="{7EDE3D69-16DA-46CF-BFCD-1A27B9377ED4}" type="slidenum">
              <a:rPr lang="de-CH" smtClean="0"/>
              <a:t>5</a:t>
            </a:fld>
            <a:endParaRPr lang="de-CH"/>
          </a:p>
        </p:txBody>
      </p:sp>
    </p:spTree>
    <p:extLst>
      <p:ext uri="{BB962C8B-B14F-4D97-AF65-F5344CB8AC3E}">
        <p14:creationId xmlns:p14="http://schemas.microsoft.com/office/powerpoint/2010/main" val="598021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gradient-domain, we still estimate an image exactly in the same way as classical rendering (but we call it “PRIMAL-DOMAIN IMAGE”.</a:t>
            </a:r>
          </a:p>
          <a:p>
            <a:pPr marL="171450" indent="-171450">
              <a:buFont typeface="Arial" panose="020B0604020202020204" pitchFamily="34" charset="0"/>
              <a:buChar char="•"/>
            </a:pPr>
            <a:r>
              <a:rPr lang="en-US" dirty="0"/>
              <a:t>HOWEVER, during the rendering process, we also estimate image-based gradients (vertical and horizontal one).</a:t>
            </a:r>
          </a:p>
          <a:p>
            <a:pPr marL="171450" indent="-171450">
              <a:buFont typeface="Arial" panose="020B0604020202020204" pitchFamily="34" charset="0"/>
              <a:buChar char="•"/>
            </a:pPr>
            <a:r>
              <a:rPr lang="en-US" dirty="0"/>
              <a:t>We use these 3 </a:t>
            </a:r>
            <a:r>
              <a:rPr lang="en-US" dirty="0" err="1"/>
              <a:t>informations</a:t>
            </a:r>
            <a:r>
              <a:rPr lang="en-US" dirty="0"/>
              <a:t> to do a </a:t>
            </a:r>
            <a:r>
              <a:rPr lang="en-US" dirty="0" err="1"/>
              <a:t>poisson</a:t>
            </a:r>
            <a:r>
              <a:rPr lang="en-US" dirty="0"/>
              <a:t> reconstruction process.</a:t>
            </a:r>
          </a:p>
          <a:p>
            <a:pPr marL="171450" indent="-171450">
              <a:buFont typeface="Arial" panose="020B0604020202020204" pitchFamily="34" charset="0"/>
              <a:buChar char="•"/>
            </a:pPr>
            <a:r>
              <a:rPr lang="en-US" dirty="0"/>
              <a:t>Depending of the norm used in the </a:t>
            </a:r>
            <a:r>
              <a:rPr lang="en-US" dirty="0" err="1"/>
              <a:t>poisson</a:t>
            </a:r>
            <a:r>
              <a:rPr lang="en-US" dirty="0"/>
              <a:t> reconstruction we can have:</a:t>
            </a:r>
          </a:p>
          <a:p>
            <a:pPr marL="628650" lvl="1" indent="-171450">
              <a:buFont typeface="Arial" panose="020B0604020202020204" pitchFamily="34" charset="0"/>
              <a:buChar char="•"/>
            </a:pPr>
            <a:r>
              <a:rPr lang="en-US" dirty="0"/>
              <a:t>unbiased results with L2 norm but where it is possible to have some dipole artefact.</a:t>
            </a:r>
          </a:p>
          <a:p>
            <a:pPr marL="628650" lvl="1" indent="-171450">
              <a:buFont typeface="Arial" panose="020B0604020202020204" pitchFamily="34" charset="0"/>
              <a:buChar char="•"/>
            </a:pPr>
            <a:r>
              <a:rPr lang="en-US" dirty="0"/>
              <a:t>Or more robust but biased results with L1 norm where we can have a loss of energy.</a:t>
            </a:r>
          </a:p>
          <a:p>
            <a:pPr marL="171450" indent="-171450">
              <a:buFont typeface="Arial" panose="020B0604020202020204" pitchFamily="34" charset="0"/>
              <a:buChar char="•"/>
            </a:pPr>
            <a:r>
              <a:rPr lang="en-US" dirty="0"/>
              <a:t>One of thing important with gradient-domain rendering, is how the gradient are computed. SO I will detail more this part.</a:t>
            </a:r>
          </a:p>
        </p:txBody>
      </p:sp>
      <p:sp>
        <p:nvSpPr>
          <p:cNvPr id="4" name="Slide Number Placeholder 3"/>
          <p:cNvSpPr>
            <a:spLocks noGrp="1"/>
          </p:cNvSpPr>
          <p:nvPr>
            <p:ph type="sldNum" sz="quarter" idx="10"/>
          </p:nvPr>
        </p:nvSpPr>
        <p:spPr/>
        <p:txBody>
          <a:bodyPr/>
          <a:lstStyle/>
          <a:p>
            <a:fld id="{7EDE3D69-16DA-46CF-BFCD-1A27B9377ED4}" type="slidenum">
              <a:rPr lang="de-CH" smtClean="0"/>
              <a:t>6</a:t>
            </a:fld>
            <a:endParaRPr lang="de-CH"/>
          </a:p>
        </p:txBody>
      </p:sp>
    </p:spTree>
    <p:extLst>
      <p:ext uri="{BB962C8B-B14F-4D97-AF65-F5344CB8AC3E}">
        <p14:creationId xmlns:p14="http://schemas.microsoft.com/office/powerpoint/2010/main" val="2594593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compute the image-based gradients, previous authors propose to use a shift mapping. The key idea to get low variance in the gradient is to exploit coherency. </a:t>
            </a:r>
          </a:p>
          <a:p>
            <a:pPr marL="171450" indent="-171450">
              <a:buFont typeface="Arial" panose="020B0604020202020204" pitchFamily="34" charset="0"/>
              <a:buChar char="•"/>
            </a:pPr>
            <a:r>
              <a:rPr lang="en-US" dirty="0"/>
              <a:t>In practice it works at the following. </a:t>
            </a:r>
          </a:p>
          <a:p>
            <a:pPr marL="171450" indent="-171450">
              <a:buFont typeface="Arial" panose="020B0604020202020204" pitchFamily="34" charset="0"/>
              <a:buChar char="•"/>
            </a:pPr>
            <a:r>
              <a:rPr lang="en-US" dirty="0"/>
              <a:t>First, we generate a base path as the same way that we do for classical rendering.</a:t>
            </a:r>
          </a:p>
        </p:txBody>
      </p:sp>
      <p:sp>
        <p:nvSpPr>
          <p:cNvPr id="4" name="Slide Number Placeholder 3"/>
          <p:cNvSpPr>
            <a:spLocks noGrp="1"/>
          </p:cNvSpPr>
          <p:nvPr>
            <p:ph type="sldNum" sz="quarter" idx="10"/>
          </p:nvPr>
        </p:nvSpPr>
        <p:spPr/>
        <p:txBody>
          <a:bodyPr/>
          <a:lstStyle/>
          <a:p>
            <a:fld id="{7EDE3D69-16DA-46CF-BFCD-1A27B9377ED4}" type="slidenum">
              <a:rPr lang="de-CH" smtClean="0"/>
              <a:t>7</a:t>
            </a:fld>
            <a:endParaRPr lang="de-CH"/>
          </a:p>
        </p:txBody>
      </p:sp>
    </p:spTree>
    <p:extLst>
      <p:ext uri="{BB962C8B-B14F-4D97-AF65-F5344CB8AC3E}">
        <p14:creationId xmlns:p14="http://schemas.microsoft.com/office/powerpoint/2010/main" val="2255490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Second, we generate a shift path that passing through neighbor pixel. However, as I said before we want to make the path coherent as much as we can. So we might want to reconnect the shift path to the base path as soon as possible.</a:t>
            </a:r>
          </a:p>
          <a:p>
            <a:pPr marL="171450" indent="-171450">
              <a:buFont typeface="Arial" panose="020B0604020202020204" pitchFamily="34" charset="0"/>
              <a:buChar char="•"/>
            </a:pPr>
            <a:r>
              <a:rPr lang="en-US" dirty="0"/>
              <a:t>However, due the specular material here, we cannot reconnect here. So we need to extend the shift path until we reach a enough diffuse surface to make this reconnection possible.</a:t>
            </a:r>
          </a:p>
        </p:txBody>
      </p:sp>
      <p:sp>
        <p:nvSpPr>
          <p:cNvPr id="4" name="Slide Number Placeholder 3"/>
          <p:cNvSpPr>
            <a:spLocks noGrp="1"/>
          </p:cNvSpPr>
          <p:nvPr>
            <p:ph type="sldNum" sz="quarter" idx="10"/>
          </p:nvPr>
        </p:nvSpPr>
        <p:spPr/>
        <p:txBody>
          <a:bodyPr/>
          <a:lstStyle/>
          <a:p>
            <a:fld id="{7EDE3D69-16DA-46CF-BFCD-1A27B9377ED4}" type="slidenum">
              <a:rPr lang="de-CH" smtClean="0"/>
              <a:t>8</a:t>
            </a:fld>
            <a:endParaRPr lang="de-CH"/>
          </a:p>
        </p:txBody>
      </p:sp>
    </p:spTree>
    <p:extLst>
      <p:ext uri="{BB962C8B-B14F-4D97-AF65-F5344CB8AC3E}">
        <p14:creationId xmlns:p14="http://schemas.microsoft.com/office/powerpoint/2010/main" val="35686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TERM OF RELATED WORK, the first work was “Gradient-domain metropolis light transport” where the authors used a MARKOV CHAIN MONTE CARLO to adaptively put more sample on region with high gradient value. HOWEVER, this technique share the limitation of MARKOV CHAIN MONTE CARLO where the convergence is not uniform over the image plane.</a:t>
            </a:r>
          </a:p>
          <a:p>
            <a:pPr marL="171450" indent="-171450">
              <a:buFont typeface="Arial" panose="020B0604020202020204" pitchFamily="34" charset="0"/>
              <a:buChar char="•"/>
            </a:pPr>
            <a:r>
              <a:rPr lang="en-US" dirty="0"/>
              <a:t>A more recent work is “Gradient-domain path tracing”. Here, no adaptive sampling or Markov chain monte </a:t>
            </a:r>
            <a:r>
              <a:rPr lang="en-US" dirty="0" err="1"/>
              <a:t>carlo</a:t>
            </a:r>
            <a:r>
              <a:rPr lang="en-US" dirty="0"/>
              <a:t>. Here, the authors use a simpler approach based on a regular path tracing and use a similar shift mapping that I have described before.  Compare to regular path tracing, the authors get a good speed-up. </a:t>
            </a:r>
          </a:p>
          <a:p>
            <a:pPr marL="171450" indent="-171450">
              <a:buFont typeface="Arial" panose="020B0604020202020204" pitchFamily="34" charset="0"/>
              <a:buChar char="•"/>
            </a:pPr>
            <a:r>
              <a:rPr lang="en-US" dirty="0"/>
              <a:t>In comparison to the path tracing image show here, Gradient-domain path tracing remove a bit part of the noise. However, there is still a lot of dipole artefact due to the poor performance of path tracing to sample this type of light transport.</a:t>
            </a:r>
          </a:p>
          <a:p>
            <a:pPr marL="171450" indent="-171450">
              <a:buFont typeface="Arial" panose="020B0604020202020204" pitchFamily="34" charset="0"/>
              <a:buChar char="•"/>
            </a:pPr>
            <a:r>
              <a:rPr lang="en-US" dirty="0"/>
              <a:t>Finally, the newest method “Gradient-domain bidirectional path tracing” where it is build on bidirectional path tracing show better robustness compare to the gradient-domain path tracing. </a:t>
            </a:r>
          </a:p>
        </p:txBody>
      </p:sp>
      <p:sp>
        <p:nvSpPr>
          <p:cNvPr id="4" name="Slide Number Placeholder 3"/>
          <p:cNvSpPr>
            <a:spLocks noGrp="1"/>
          </p:cNvSpPr>
          <p:nvPr>
            <p:ph type="sldNum" sz="quarter" idx="10"/>
          </p:nvPr>
        </p:nvSpPr>
        <p:spPr/>
        <p:txBody>
          <a:bodyPr/>
          <a:lstStyle/>
          <a:p>
            <a:fld id="{7EDE3D69-16DA-46CF-BFCD-1A27B9377ED4}" type="slidenum">
              <a:rPr lang="de-CH" smtClean="0"/>
              <a:t>9</a:t>
            </a:fld>
            <a:endParaRPr lang="de-CH"/>
          </a:p>
        </p:txBody>
      </p:sp>
    </p:spTree>
    <p:extLst>
      <p:ext uri="{BB962C8B-B14F-4D97-AF65-F5344CB8AC3E}">
        <p14:creationId xmlns:p14="http://schemas.microsoft.com/office/powerpoint/2010/main" val="266697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1" y="5994400"/>
            <a:ext cx="9144000"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p:cNvPicPr>
            <a:picLocks noChangeAspect="1"/>
          </p:cNvPicPr>
          <p:nvPr userDrawn="1"/>
        </p:nvPicPr>
        <p:blipFill rotWithShape="1">
          <a:blip r:embed="rId2" cstate="print">
            <a:duotone>
              <a:prstClr val="black"/>
              <a:srgbClr val="248B91">
                <a:tint val="45000"/>
                <a:satMod val="400000"/>
              </a:srgbClr>
            </a:duotone>
            <a:extLst>
              <a:ext uri="{28A0092B-C50C-407E-A947-70E740481C1C}">
                <a14:useLocalDpi xmlns:a14="http://schemas.microsoft.com/office/drawing/2010/main" val="0"/>
              </a:ext>
            </a:extLst>
          </a:blip>
          <a:srcRect l="8417" b="18329"/>
          <a:stretch/>
        </p:blipFill>
        <p:spPr>
          <a:xfrm flipH="1">
            <a:off x="5054601" y="513267"/>
            <a:ext cx="7137400" cy="6349607"/>
          </a:xfrm>
          <a:prstGeom prst="rect">
            <a:avLst/>
          </a:prstGeom>
        </p:spPr>
      </p:pic>
      <p:pic>
        <p:nvPicPr>
          <p:cNvPr id="9" name="Image 8"/>
          <p:cNvPicPr>
            <a:picLocks noChangeAspect="1"/>
          </p:cNvPicPr>
          <p:nvPr userDrawn="1"/>
        </p:nvPicPr>
        <p:blipFill rotWithShape="1">
          <a:blip r:embed="rId3" cstate="print">
            <a:duotone>
              <a:prstClr val="black"/>
              <a:srgbClr val="248B91">
                <a:tint val="45000"/>
                <a:satMod val="400000"/>
              </a:srgbClr>
            </a:duotone>
            <a:extLst>
              <a:ext uri="{28A0092B-C50C-407E-A947-70E740481C1C}">
                <a14:useLocalDpi xmlns:a14="http://schemas.microsoft.com/office/drawing/2010/main" val="0"/>
              </a:ext>
            </a:extLst>
          </a:blip>
          <a:srcRect/>
          <a:stretch/>
        </p:blipFill>
        <p:spPr>
          <a:xfrm flipH="1">
            <a:off x="0" y="1385795"/>
            <a:ext cx="3478238" cy="5484905"/>
          </a:xfrm>
          <a:prstGeom prst="rect">
            <a:avLst/>
          </a:prstGeom>
        </p:spPr>
      </p:pic>
      <p:sp>
        <p:nvSpPr>
          <p:cNvPr id="10" name="Title 1"/>
          <p:cNvSpPr>
            <a:spLocks noGrp="1"/>
          </p:cNvSpPr>
          <p:nvPr>
            <p:ph type="ctrTitle"/>
          </p:nvPr>
        </p:nvSpPr>
        <p:spPr>
          <a:xfrm>
            <a:off x="1028304" y="3053014"/>
            <a:ext cx="10135393" cy="1630363"/>
          </a:xfrm>
          <a:prstGeom prst="rect">
            <a:avLst/>
          </a:prstGeom>
          <a:solidFill>
            <a:srgbClr val="185C72">
              <a:alpha val="74902"/>
            </a:srgbClr>
          </a:solidFill>
          <a:ln>
            <a:solidFill>
              <a:srgbClr val="42BFBB"/>
            </a:solidFill>
          </a:ln>
        </p:spPr>
        <p:txBody>
          <a:bodyPr anchor="ctr"/>
          <a:lstStyle>
            <a:lvl1pPr algn="ctr">
              <a:defRPr sz="4800">
                <a:solidFill>
                  <a:schemeClr val="bg1"/>
                </a:solidFill>
              </a:defRPr>
            </a:lvl1pPr>
          </a:lstStyle>
          <a:p>
            <a:r>
              <a:rPr lang="en-US" dirty="0"/>
              <a:t>Click to edit Master title style</a:t>
            </a:r>
            <a:endParaRPr lang="de-CH" dirty="0"/>
          </a:p>
        </p:txBody>
      </p:sp>
      <p:sp>
        <p:nvSpPr>
          <p:cNvPr id="11" name="Subtitle 2"/>
          <p:cNvSpPr>
            <a:spLocks noGrp="1"/>
          </p:cNvSpPr>
          <p:nvPr>
            <p:ph type="subTitle" idx="1"/>
          </p:nvPr>
        </p:nvSpPr>
        <p:spPr>
          <a:xfrm>
            <a:off x="1028304" y="5021175"/>
            <a:ext cx="10135393" cy="1217700"/>
          </a:xfrm>
          <a:prstGeom prst="rect">
            <a:avLst/>
          </a:prstGeom>
          <a:solidFill>
            <a:srgbClr val="185C72">
              <a:alpha val="74902"/>
            </a:srgbClr>
          </a:solidFill>
          <a:ln>
            <a:solidFill>
              <a:srgbClr val="42BFBB"/>
            </a:solidFill>
          </a:ln>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e-CH" dirty="0"/>
          </a:p>
        </p:txBody>
      </p:sp>
      <p:pic>
        <p:nvPicPr>
          <p:cNvPr id="12" name="Imag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6500" y="0"/>
            <a:ext cx="7239000" cy="1206500"/>
          </a:xfrm>
          <a:prstGeom prst="rect">
            <a:avLst/>
          </a:prstGeom>
        </p:spPr>
      </p:pic>
    </p:spTree>
    <p:extLst>
      <p:ext uri="{BB962C8B-B14F-4D97-AF65-F5344CB8AC3E}">
        <p14:creationId xmlns:p14="http://schemas.microsoft.com/office/powerpoint/2010/main" val="374242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60376" y="22812"/>
            <a:ext cx="11287124" cy="834437"/>
          </a:xfrm>
          <a:prstGeom prst="rect">
            <a:avLst/>
          </a:prstGeom>
        </p:spPr>
      </p:pic>
      <p:sp>
        <p:nvSpPr>
          <p:cNvPr id="8" name="Title 1"/>
          <p:cNvSpPr>
            <a:spLocks noGrp="1"/>
          </p:cNvSpPr>
          <p:nvPr>
            <p:ph type="title"/>
          </p:nvPr>
        </p:nvSpPr>
        <p:spPr>
          <a:xfrm>
            <a:off x="521594" y="66675"/>
            <a:ext cx="11117511" cy="749801"/>
          </a:xfrm>
          <a:prstGeom prst="rect">
            <a:avLst/>
          </a:prstGeom>
          <a:solidFill>
            <a:srgbClr val="185C72">
              <a:alpha val="60000"/>
            </a:srgbClr>
          </a:solidFill>
          <a:ln>
            <a:noFill/>
          </a:ln>
        </p:spPr>
        <p:txBody>
          <a:bodyPr anchor="ctr"/>
          <a:lstStyle>
            <a:lvl1pPr>
              <a:defRPr lang="de-CH" sz="3200" dirty="0">
                <a:solidFill>
                  <a:schemeClr val="bg1"/>
                </a:solidFill>
              </a:defRPr>
            </a:lvl1pPr>
          </a:lstStyle>
          <a:p>
            <a:pPr lvl="0" algn="ctr"/>
            <a:r>
              <a:rPr lang="en-US" dirty="0"/>
              <a:t>Click to edit Master title style</a:t>
            </a:r>
            <a:endParaRPr lang="de-CH" dirty="0"/>
          </a:p>
        </p:txBody>
      </p:sp>
      <p:sp>
        <p:nvSpPr>
          <p:cNvPr id="9" name="Content Placeholder 2"/>
          <p:cNvSpPr>
            <a:spLocks noGrp="1"/>
          </p:cNvSpPr>
          <p:nvPr>
            <p:ph idx="1"/>
          </p:nvPr>
        </p:nvSpPr>
        <p:spPr>
          <a:xfrm>
            <a:off x="357187" y="1023520"/>
            <a:ext cx="11542713" cy="4719554"/>
          </a:xfrm>
          <a:prstGeom prst="rect">
            <a:avLst/>
          </a:prstGeom>
        </p:spPr>
        <p:txBody>
          <a:bodyPr/>
          <a:lstStyle>
            <a:lvl1pPr>
              <a:defRPr>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17435B"/>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10" name="Footer Placeholder 4"/>
          <p:cNvSpPr>
            <a:spLocks noGrp="1"/>
          </p:cNvSpPr>
          <p:nvPr>
            <p:ph type="ftr" sz="quarter" idx="11"/>
          </p:nvPr>
        </p:nvSpPr>
        <p:spPr>
          <a:xfrm>
            <a:off x="4267200" y="6086475"/>
            <a:ext cx="6950242" cy="685800"/>
          </a:xfrm>
          <a:prstGeom prst="rect">
            <a:avLst/>
          </a:prstGeom>
        </p:spPr>
        <p:txBody>
          <a:bodyPr anchor="ctr"/>
          <a:lstStyle>
            <a:lvl1pPr>
              <a:defRPr sz="1400">
                <a:solidFill>
                  <a:srgbClr val="185C72"/>
                </a:solidFill>
                <a:latin typeface="Verdana" panose="020B0604030504040204" pitchFamily="34" charset="0"/>
                <a:ea typeface="Verdana" panose="020B0604030504040204" pitchFamily="34" charset="0"/>
                <a:cs typeface="Verdana" panose="020B0604030504040204" pitchFamily="34" charset="0"/>
              </a:defRPr>
            </a:lvl1pPr>
          </a:lstStyle>
          <a:p>
            <a:endParaRPr lang="de-CH" dirty="0"/>
          </a:p>
        </p:txBody>
      </p:sp>
      <p:sp>
        <p:nvSpPr>
          <p:cNvPr id="11" name="Slide Number Placeholder 5"/>
          <p:cNvSpPr>
            <a:spLocks noGrp="1"/>
          </p:cNvSpPr>
          <p:nvPr>
            <p:ph type="sldNum" sz="quarter" idx="12"/>
          </p:nvPr>
        </p:nvSpPr>
        <p:spPr>
          <a:xfrm>
            <a:off x="11217442" y="6086475"/>
            <a:ext cx="689811" cy="685800"/>
          </a:xfrm>
          <a:prstGeom prst="rect">
            <a:avLst/>
          </a:prstGeom>
        </p:spPr>
        <p:txBody>
          <a:bodyPr anchor="ctr"/>
          <a:lstStyle>
            <a:lvl1pPr algn="r">
              <a:defRPr sz="1400">
                <a:solidFill>
                  <a:srgbClr val="185C72"/>
                </a:solidFill>
                <a:latin typeface="Verdana" panose="020B0604030504040204" pitchFamily="34" charset="0"/>
                <a:ea typeface="Verdana" panose="020B0604030504040204" pitchFamily="34" charset="0"/>
                <a:cs typeface="Verdana" panose="020B0604030504040204" pitchFamily="34" charset="0"/>
              </a:defRPr>
            </a:lvl1pPr>
          </a:lstStyle>
          <a:p>
            <a:fld id="{3B5F642D-6A31-4596-8C22-CC368C1BDF36}" type="slidenum">
              <a:rPr lang="de-CH" smtClean="0"/>
              <a:pPr/>
              <a:t>‹#›</a:t>
            </a:fld>
            <a:endParaRPr lang="de-CH" dirty="0"/>
          </a:p>
        </p:txBody>
      </p:sp>
    </p:spTree>
    <p:extLst>
      <p:ext uri="{BB962C8B-B14F-4D97-AF65-F5344CB8AC3E}">
        <p14:creationId xmlns:p14="http://schemas.microsoft.com/office/powerpoint/2010/main" val="123819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4267200" y="6086475"/>
            <a:ext cx="6950242" cy="685800"/>
          </a:xfrm>
          <a:prstGeom prst="rect">
            <a:avLst/>
          </a:prstGeom>
        </p:spPr>
        <p:txBody>
          <a:bodyPr anchor="ctr"/>
          <a:lstStyle>
            <a:lvl1pPr>
              <a:defRPr sz="1400">
                <a:solidFill>
                  <a:srgbClr val="185C72"/>
                </a:solidFill>
                <a:latin typeface="Verdana" panose="020B0604030504040204" pitchFamily="34" charset="0"/>
                <a:ea typeface="Verdana" panose="020B0604030504040204" pitchFamily="34" charset="0"/>
                <a:cs typeface="Verdana" panose="020B0604030504040204" pitchFamily="34" charset="0"/>
              </a:defRPr>
            </a:lvl1pPr>
          </a:lstStyle>
          <a:p>
            <a:endParaRPr lang="de-CH" dirty="0"/>
          </a:p>
        </p:txBody>
      </p:sp>
      <p:sp>
        <p:nvSpPr>
          <p:cNvPr id="11" name="Slide Number Placeholder 5"/>
          <p:cNvSpPr>
            <a:spLocks noGrp="1"/>
          </p:cNvSpPr>
          <p:nvPr>
            <p:ph type="sldNum" sz="quarter" idx="12"/>
          </p:nvPr>
        </p:nvSpPr>
        <p:spPr>
          <a:xfrm>
            <a:off x="11217442" y="6086475"/>
            <a:ext cx="689811" cy="685800"/>
          </a:xfrm>
          <a:prstGeom prst="rect">
            <a:avLst/>
          </a:prstGeom>
        </p:spPr>
        <p:txBody>
          <a:bodyPr anchor="ctr"/>
          <a:lstStyle>
            <a:lvl1pPr algn="r">
              <a:defRPr sz="1400">
                <a:solidFill>
                  <a:srgbClr val="185C72"/>
                </a:solidFill>
                <a:latin typeface="Verdana" panose="020B0604030504040204" pitchFamily="34" charset="0"/>
                <a:ea typeface="Verdana" panose="020B0604030504040204" pitchFamily="34" charset="0"/>
                <a:cs typeface="Verdana" panose="020B0604030504040204" pitchFamily="34" charset="0"/>
              </a:defRPr>
            </a:lvl1pPr>
          </a:lstStyle>
          <a:p>
            <a:fld id="{3B5F642D-6A31-4596-8C22-CC368C1BDF36}" type="slidenum">
              <a:rPr lang="de-CH" smtClean="0"/>
              <a:pPr/>
              <a:t>‹#›</a:t>
            </a:fld>
            <a:endParaRPr lang="de-CH" dirty="0"/>
          </a:p>
        </p:txBody>
      </p:sp>
    </p:spTree>
    <p:extLst>
      <p:ext uri="{BB962C8B-B14F-4D97-AF65-F5344CB8AC3E}">
        <p14:creationId xmlns:p14="http://schemas.microsoft.com/office/powerpoint/2010/main" val="349114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08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4C217140-4936-4F8B-A7EB-EC44D2F824AF}" type="datetime1">
              <a:rPr lang="en-SG" smtClean="0"/>
              <a:t>29/4/2017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733B62D-0F0A-4E6B-8B90-6DCABD0E6556}" type="slidenum">
              <a:rPr lang="en-SG" smtClean="0"/>
              <a:t>‹#›</a:t>
            </a:fld>
            <a:endParaRPr lang="en-SG"/>
          </a:p>
        </p:txBody>
      </p:sp>
    </p:spTree>
    <p:extLst>
      <p:ext uri="{BB962C8B-B14F-4D97-AF65-F5344CB8AC3E}">
        <p14:creationId xmlns:p14="http://schemas.microsoft.com/office/powerpoint/2010/main" val="230132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20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ul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8439" y="-10351"/>
            <a:ext cx="1719576" cy="171957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38014" y="-10352"/>
            <a:ext cx="1724236" cy="1724236"/>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8437" y="1694614"/>
            <a:ext cx="1719576" cy="1719575"/>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38012" y="1694613"/>
            <a:ext cx="1724236" cy="1724236"/>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8437" y="3414189"/>
            <a:ext cx="1719576" cy="171957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38012" y="3414189"/>
            <a:ext cx="1724236" cy="1724236"/>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8436" y="5133765"/>
            <a:ext cx="1719576" cy="171957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38011" y="5133764"/>
            <a:ext cx="1724236" cy="1724236"/>
          </a:xfrm>
          <a:prstGeom prst="rect">
            <a:avLst/>
          </a:prstGeom>
        </p:spPr>
      </p:pic>
    </p:spTree>
    <p:extLst>
      <p:ext uri="{BB962C8B-B14F-4D97-AF65-F5344CB8AC3E}">
        <p14:creationId xmlns:p14="http://schemas.microsoft.com/office/powerpoint/2010/main" val="13929156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400" y="6115718"/>
            <a:ext cx="3657600" cy="609600"/>
          </a:xfrm>
          <a:prstGeom prst="rect">
            <a:avLst/>
          </a:prstGeom>
        </p:spPr>
      </p:pic>
    </p:spTree>
    <p:extLst>
      <p:ext uri="{BB962C8B-B14F-4D97-AF65-F5344CB8AC3E}">
        <p14:creationId xmlns:p14="http://schemas.microsoft.com/office/powerpoint/2010/main" val="1394842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8" r:id="rId3"/>
    <p:sldLayoutId id="2147483672" r:id="rId4"/>
    <p:sldLayoutId id="214748367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855103"/>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6.jpe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36.png"/><Relationship Id="rId3" Type="http://schemas.openxmlformats.org/officeDocument/2006/relationships/notesSlide" Target="../notesSlides/notesSlide13.xml"/><Relationship Id="rId7" Type="http://schemas.openxmlformats.org/officeDocument/2006/relationships/image" Target="../media/image32.svg"/><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14.svg"/><Relationship Id="rId15" Type="http://schemas.openxmlformats.org/officeDocument/2006/relationships/image" Target="../media/image18.sv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customXml" Target="../ink/ink3.xml"/><Relationship Id="rId3" Type="http://schemas.openxmlformats.org/officeDocument/2006/relationships/notesSlide" Target="../notesSlides/notesSlide14.xml"/><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9.png"/><Relationship Id="rId11" Type="http://schemas.openxmlformats.org/officeDocument/2006/relationships/customXml" Target="../ink/ink2.xml"/><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notesSlide" Target="../notesSlides/notesSlide16.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 Id="rId9" Type="http://schemas.openxmlformats.org/officeDocument/2006/relationships/image" Target="../media/image62.emf"/></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19.xml"/><Relationship Id="rId7"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3.png"/><Relationship Id="rId7" Type="http://schemas.openxmlformats.org/officeDocument/2006/relationships/image" Target="../media/image70.png"/><Relationship Id="rId12"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5.png"/><Relationship Id="rId5" Type="http://schemas.openxmlformats.org/officeDocument/2006/relationships/image" Target="../media/image67.png"/><Relationship Id="rId10" Type="http://schemas.openxmlformats.org/officeDocument/2006/relationships/image" Target="../media/image74.png"/><Relationship Id="rId4" Type="http://schemas.openxmlformats.org/officeDocument/2006/relationships/image" Target="../media/image66.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3" Type="http://schemas.openxmlformats.org/officeDocument/2006/relationships/image" Target="../media/image77.png"/><Relationship Id="rId7" Type="http://schemas.openxmlformats.org/officeDocument/2006/relationships/image" Target="../media/image70.png"/><Relationship Id="rId12"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5.png"/><Relationship Id="rId5" Type="http://schemas.openxmlformats.org/officeDocument/2006/relationships/image" Target="../media/image67.png"/><Relationship Id="rId15" Type="http://schemas.openxmlformats.org/officeDocument/2006/relationships/image" Target="../media/image80.png"/><Relationship Id="rId10" Type="http://schemas.openxmlformats.org/officeDocument/2006/relationships/image" Target="../media/image74.png"/><Relationship Id="rId4" Type="http://schemas.openxmlformats.org/officeDocument/2006/relationships/image" Target="../media/image66.png"/><Relationship Id="rId9" Type="http://schemas.openxmlformats.org/officeDocument/2006/relationships/image" Target="../media/image72.png"/><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82.sv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6.png"/><Relationship Id="rId11" Type="http://schemas.openxmlformats.org/officeDocument/2006/relationships/image" Target="../media/image92.png"/><Relationship Id="rId5" Type="http://schemas.openxmlformats.org/officeDocument/2006/relationships/image" Target="../media/image85.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6.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5.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png"/><Relationship Id="rId11" Type="http://schemas.openxmlformats.org/officeDocument/2006/relationships/image" Target="../media/image94.png"/><Relationship Id="rId5" Type="http://schemas.openxmlformats.org/officeDocument/2006/relationships/image" Target="../media/image86.png"/><Relationship Id="rId10" Type="http://schemas.openxmlformats.org/officeDocument/2006/relationships/image" Target="../media/image92.png"/><Relationship Id="rId4" Type="http://schemas.openxmlformats.org/officeDocument/2006/relationships/image" Target="../media/image85.png"/><Relationship Id="rId9" Type="http://schemas.openxmlformats.org/officeDocument/2006/relationships/image" Target="../media/image91.pn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99.sv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02.sv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chart" Target="../charts/chart1.xml"/><Relationship Id="rId7"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6.xml"/><Relationship Id="rId4" Type="http://schemas.openxmlformats.org/officeDocument/2006/relationships/image" Target="../media/image118.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0.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6.xml"/><Relationship Id="rId4" Type="http://schemas.openxmlformats.org/officeDocument/2006/relationships/image" Target="../media/image124.svg"/></Relationships>
</file>

<file path=ppt/slides/_rels/slide43.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3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6.xml"/><Relationship Id="rId7"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304" y="2714963"/>
            <a:ext cx="10135393" cy="1630363"/>
          </a:xfrm>
        </p:spPr>
        <p:txBody>
          <a:bodyPr>
            <a:noAutofit/>
          </a:bodyPr>
          <a:lstStyle/>
          <a:p>
            <a:r>
              <a:rPr lang="en-US" sz="4000" dirty="0"/>
              <a:t>Gradient-Domain </a:t>
            </a:r>
            <a:br>
              <a:rPr lang="en-US" sz="4000" dirty="0"/>
            </a:br>
            <a:r>
              <a:rPr lang="en-US" sz="4000" dirty="0"/>
              <a:t>Photon Density Estimation</a:t>
            </a:r>
            <a:endParaRPr lang="de-CH" sz="4000" dirty="0"/>
          </a:p>
        </p:txBody>
      </p:sp>
      <p:sp>
        <p:nvSpPr>
          <p:cNvPr id="3" name="Subtitle 2"/>
          <p:cNvSpPr>
            <a:spLocks noGrp="1"/>
          </p:cNvSpPr>
          <p:nvPr>
            <p:ph type="subTitle" idx="1"/>
          </p:nvPr>
        </p:nvSpPr>
        <p:spPr>
          <a:xfrm>
            <a:off x="421178" y="4727170"/>
            <a:ext cx="11582400" cy="1684713"/>
          </a:xfrm>
          <a:prstGeom prst="rect">
            <a:avLst/>
          </a:prstGeom>
        </p:spPr>
        <p:txBody>
          <a:bodyPr>
            <a:normAutofit/>
          </a:bodyPr>
          <a:lstStyle/>
          <a:p>
            <a:r>
              <a:rPr lang="de-CH" dirty="0"/>
              <a:t>Binh-Son Hua</a:t>
            </a:r>
            <a:r>
              <a:rPr lang="de-CH" baseline="30000" dirty="0"/>
              <a:t>1    </a:t>
            </a:r>
            <a:r>
              <a:rPr lang="de-CH" u="sng" dirty="0"/>
              <a:t>Adrien Gruson</a:t>
            </a:r>
            <a:r>
              <a:rPr lang="de-CH" baseline="30000" dirty="0"/>
              <a:t>2   </a:t>
            </a:r>
            <a:r>
              <a:rPr lang="de-CH" dirty="0"/>
              <a:t> Derek Nowrouzezahrai</a:t>
            </a:r>
            <a:r>
              <a:rPr lang="de-CH" baseline="30000" dirty="0"/>
              <a:t>3    </a:t>
            </a:r>
            <a:r>
              <a:rPr lang="de-CH" dirty="0"/>
              <a:t>Toshiya Hachisuka</a:t>
            </a:r>
            <a:r>
              <a:rPr lang="de-CH" baseline="30000" dirty="0"/>
              <a:t>2</a:t>
            </a:r>
          </a:p>
          <a:p>
            <a:r>
              <a:rPr lang="de-CH" baseline="30000" dirty="0"/>
              <a:t>1</a:t>
            </a:r>
            <a:r>
              <a:rPr lang="de-CH" dirty="0"/>
              <a:t>Singapore University of Technology and Design </a:t>
            </a:r>
            <a:r>
              <a:rPr lang="de-CH" baseline="30000" dirty="0"/>
              <a:t>2</a:t>
            </a:r>
            <a:r>
              <a:rPr lang="de-CH" dirty="0"/>
              <a:t>The University of Tokyo </a:t>
            </a:r>
            <a:r>
              <a:rPr lang="de-CH" baseline="30000" dirty="0"/>
              <a:t>3</a:t>
            </a:r>
            <a:r>
              <a:rPr lang="de-CH" dirty="0"/>
              <a:t>McGill University</a:t>
            </a:r>
          </a:p>
          <a:p>
            <a:endParaRPr lang="de-CH" dirty="0"/>
          </a:p>
        </p:txBody>
      </p:sp>
      <p:sp>
        <p:nvSpPr>
          <p:cNvPr id="9" name="Rectangle 8"/>
          <p:cNvSpPr/>
          <p:nvPr/>
        </p:nvSpPr>
        <p:spPr>
          <a:xfrm>
            <a:off x="1468463" y="5743283"/>
            <a:ext cx="1600319" cy="656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68463" y="5781068"/>
            <a:ext cx="3119454" cy="618617"/>
            <a:chOff x="1357627" y="4712506"/>
            <a:chExt cx="3119454" cy="618617"/>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1436"/>
            <a:stretch/>
          </p:blipFill>
          <p:spPr>
            <a:xfrm>
              <a:off x="1357627" y="4712506"/>
              <a:ext cx="1524000" cy="61861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2388"/>
            <a:stretch/>
          </p:blipFill>
          <p:spPr>
            <a:xfrm>
              <a:off x="3090257" y="4844303"/>
              <a:ext cx="1386824" cy="301376"/>
            </a:xfrm>
            <a:prstGeom prst="rect">
              <a:avLst/>
            </a:prstGeom>
          </p:spPr>
        </p:pic>
      </p:grpSp>
      <p:pic>
        <p:nvPicPr>
          <p:cNvPr id="7" name="Picture 2" descr="東京大学 THE UNIVERSITY OF TOKY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853" y="5743283"/>
            <a:ext cx="2386916" cy="6564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9858241" y="5847843"/>
            <a:ext cx="1861881" cy="447281"/>
          </a:xfrm>
          <a:prstGeom prst="rect">
            <a:avLst/>
          </a:prstGeom>
        </p:spPr>
      </p:pic>
    </p:spTree>
    <p:extLst>
      <p:ext uri="{BB962C8B-B14F-4D97-AF65-F5344CB8AC3E}">
        <p14:creationId xmlns:p14="http://schemas.microsoft.com/office/powerpoint/2010/main" val="321310842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p:txBody>
          <a:bodyPr/>
          <a:lstStyle/>
          <a:p>
            <a:pPr marL="0" indent="0">
              <a:buNone/>
            </a:pPr>
            <a:r>
              <a:rPr lang="en-US" dirty="0"/>
              <a:t>Current gradient-domain rendering is</a:t>
            </a:r>
            <a:r>
              <a:rPr lang="en-US" b="1" dirty="0"/>
              <a:t> path-based </a:t>
            </a:r>
            <a:br>
              <a:rPr lang="en-US" b="1" dirty="0"/>
            </a:br>
            <a:r>
              <a:rPr lang="en-US" dirty="0"/>
              <a:t>= Problems with SDS paths</a:t>
            </a:r>
          </a:p>
          <a:p>
            <a:pPr lvl="1"/>
            <a:endParaRPr lang="en-US" dirty="0"/>
          </a:p>
          <a:p>
            <a:pPr lvl="1"/>
            <a:endParaRPr lang="en-US" dirty="0"/>
          </a:p>
          <a:p>
            <a:pPr lvl="1"/>
            <a:endParaRPr lang="en-US" dirty="0"/>
          </a:p>
          <a:p>
            <a:pPr lvl="1"/>
            <a:endParaRPr lang="en-US" dirty="0"/>
          </a:p>
          <a:p>
            <a:pPr lvl="1"/>
            <a:endParaRPr lang="en-US" dirty="0"/>
          </a:p>
          <a:p>
            <a:endParaRPr lang="en-US" dirty="0"/>
          </a:p>
          <a:p>
            <a:pPr marL="0" indent="0">
              <a:buNone/>
            </a:pPr>
            <a:r>
              <a:rPr lang="en-US" u="sng" dirty="0"/>
              <a:t>Our goal:</a:t>
            </a:r>
            <a:r>
              <a:rPr lang="en-US" dirty="0"/>
              <a:t> Is to use photon density estimation as the primal technique and compute gradient information.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092" y="2110452"/>
            <a:ext cx="2668144" cy="200110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48" y="2110452"/>
            <a:ext cx="2671237" cy="2003428"/>
          </a:xfrm>
          <a:prstGeom prst="rect">
            <a:avLst/>
          </a:prstGeom>
        </p:spPr>
      </p:pic>
      <p:sp>
        <p:nvSpPr>
          <p:cNvPr id="7" name="Slide Number Placeholder 6"/>
          <p:cNvSpPr>
            <a:spLocks noGrp="1"/>
          </p:cNvSpPr>
          <p:nvPr>
            <p:ph type="sldNum" sz="quarter" idx="12"/>
          </p:nvPr>
        </p:nvSpPr>
        <p:spPr/>
        <p:txBody>
          <a:bodyPr/>
          <a:lstStyle/>
          <a:p>
            <a:fld id="{3B5F642D-6A31-4596-8C22-CC368C1BDF36}" type="slidenum">
              <a:rPr lang="de-CH" smtClean="0"/>
              <a:pPr/>
              <a:t>10</a:t>
            </a:fld>
            <a:endParaRPr lang="de-CH" dirty="0"/>
          </a:p>
        </p:txBody>
      </p:sp>
      <p:grpSp>
        <p:nvGrpSpPr>
          <p:cNvPr id="13" name="Group 12"/>
          <p:cNvGrpSpPr/>
          <p:nvPr/>
        </p:nvGrpSpPr>
        <p:grpSpPr>
          <a:xfrm>
            <a:off x="6385343" y="2110452"/>
            <a:ext cx="2614103" cy="2001108"/>
            <a:chOff x="6385343" y="2110452"/>
            <a:chExt cx="2614103" cy="2001108"/>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5343" y="2110452"/>
              <a:ext cx="2614103" cy="2001108"/>
            </a:xfrm>
            <a:prstGeom prst="rect">
              <a:avLst/>
            </a:prstGeom>
          </p:spPr>
        </p:pic>
        <p:sp>
          <p:nvSpPr>
            <p:cNvPr id="9" name="TextBox 8"/>
            <p:cNvSpPr txBox="1"/>
            <p:nvPr/>
          </p:nvSpPr>
          <p:spPr>
            <a:xfrm>
              <a:off x="6385343" y="3588340"/>
              <a:ext cx="1890395" cy="523220"/>
            </a:xfrm>
            <a:prstGeom prst="rect">
              <a:avLst/>
            </a:prstGeom>
            <a:noFill/>
          </p:spPr>
          <p:txBody>
            <a:bodyPr wrap="square" rtlCol="0">
              <a:spAutoFit/>
            </a:bodyPr>
            <a:lstStyle/>
            <a:p>
              <a:r>
                <a:rPr lang="en-US" sz="2800" b="1" dirty="0">
                  <a:ln w="22225">
                    <a:solidFill>
                      <a:schemeClr val="tx1"/>
                    </a:solidFill>
                    <a:prstDash val="solid"/>
                  </a:ln>
                  <a:solidFill>
                    <a:schemeClr val="bg1"/>
                  </a:solidFill>
                </a:rPr>
                <a:t>SPPM</a:t>
              </a:r>
            </a:p>
          </p:txBody>
        </p:sp>
      </p:grpSp>
      <p:sp>
        <p:nvSpPr>
          <p:cNvPr id="10" name="TextBox 9"/>
          <p:cNvSpPr txBox="1"/>
          <p:nvPr/>
        </p:nvSpPr>
        <p:spPr>
          <a:xfrm>
            <a:off x="3641092" y="3588340"/>
            <a:ext cx="1890395" cy="523220"/>
          </a:xfrm>
          <a:prstGeom prst="rect">
            <a:avLst/>
          </a:prstGeom>
          <a:noFill/>
        </p:spPr>
        <p:txBody>
          <a:bodyPr wrap="square" rtlCol="0">
            <a:spAutoFit/>
          </a:bodyPr>
          <a:lstStyle/>
          <a:p>
            <a:r>
              <a:rPr lang="en-US" sz="2800" b="1" dirty="0">
                <a:ln w="22225">
                  <a:solidFill>
                    <a:schemeClr val="tx1"/>
                  </a:solidFill>
                  <a:prstDash val="solid"/>
                </a:ln>
                <a:solidFill>
                  <a:schemeClr val="bg1"/>
                </a:solidFill>
              </a:rPr>
              <a:t>G-BDPT L1</a:t>
            </a:r>
          </a:p>
        </p:txBody>
      </p:sp>
      <p:sp>
        <p:nvSpPr>
          <p:cNvPr id="11" name="TextBox 10"/>
          <p:cNvSpPr txBox="1"/>
          <p:nvPr/>
        </p:nvSpPr>
        <p:spPr>
          <a:xfrm>
            <a:off x="972948" y="3588340"/>
            <a:ext cx="1890395" cy="523220"/>
          </a:xfrm>
          <a:prstGeom prst="rect">
            <a:avLst/>
          </a:prstGeom>
          <a:noFill/>
        </p:spPr>
        <p:txBody>
          <a:bodyPr wrap="square" rtlCol="0">
            <a:spAutoFit/>
          </a:bodyPr>
          <a:lstStyle/>
          <a:p>
            <a:r>
              <a:rPr lang="en-US" sz="2800" b="1" dirty="0">
                <a:ln w="22225">
                  <a:solidFill>
                    <a:schemeClr val="tx1"/>
                  </a:solidFill>
                  <a:prstDash val="solid"/>
                </a:ln>
                <a:solidFill>
                  <a:schemeClr val="bg1"/>
                </a:solidFill>
              </a:rPr>
              <a:t>G-BDPT L2</a:t>
            </a:r>
          </a:p>
        </p:txBody>
      </p:sp>
      <p:grpSp>
        <p:nvGrpSpPr>
          <p:cNvPr id="14" name="Group 13"/>
          <p:cNvGrpSpPr/>
          <p:nvPr/>
        </p:nvGrpSpPr>
        <p:grpSpPr>
          <a:xfrm>
            <a:off x="9075553" y="2110452"/>
            <a:ext cx="2628201" cy="2001108"/>
            <a:chOff x="9075553" y="2110452"/>
            <a:chExt cx="2628201" cy="2001108"/>
          </a:xfrm>
        </p:grpSpPr>
        <p:sp>
          <p:nvSpPr>
            <p:cNvPr id="8" name="Rectangle 7"/>
            <p:cNvSpPr/>
            <p:nvPr/>
          </p:nvSpPr>
          <p:spPr>
            <a:xfrm>
              <a:off x="9075553" y="2110452"/>
              <a:ext cx="2628201" cy="20011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a:t>
              </a:r>
            </a:p>
          </p:txBody>
        </p:sp>
        <p:sp>
          <p:nvSpPr>
            <p:cNvPr id="12" name="TextBox 11"/>
            <p:cNvSpPr txBox="1"/>
            <p:nvPr/>
          </p:nvSpPr>
          <p:spPr>
            <a:xfrm>
              <a:off x="9162381" y="3588340"/>
              <a:ext cx="1890395" cy="523220"/>
            </a:xfrm>
            <a:prstGeom prst="rect">
              <a:avLst/>
            </a:prstGeom>
            <a:noFill/>
          </p:spPr>
          <p:txBody>
            <a:bodyPr wrap="square" rtlCol="0">
              <a:spAutoFit/>
            </a:bodyPr>
            <a:lstStyle/>
            <a:p>
              <a:r>
                <a:rPr lang="en-US" sz="2800" b="1" dirty="0">
                  <a:ln w="22225">
                    <a:solidFill>
                      <a:schemeClr val="tx1"/>
                    </a:solidFill>
                    <a:prstDash val="solid"/>
                  </a:ln>
                  <a:solidFill>
                    <a:schemeClr val="bg1"/>
                  </a:solidFill>
                </a:rPr>
                <a:t>G-SPPM</a:t>
              </a:r>
            </a:p>
          </p:txBody>
        </p:sp>
      </p:grpSp>
    </p:spTree>
    <p:custDataLst>
      <p:tags r:id="rId1"/>
    </p:custDataLst>
    <p:extLst>
      <p:ext uri="{BB962C8B-B14F-4D97-AF65-F5344CB8AC3E}">
        <p14:creationId xmlns:p14="http://schemas.microsoft.com/office/powerpoint/2010/main" val="88615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shift mapping</a:t>
            </a:r>
          </a:p>
        </p:txBody>
      </p:sp>
      <p:sp>
        <p:nvSpPr>
          <p:cNvPr id="3" name="Content Placeholder 2"/>
          <p:cNvSpPr>
            <a:spLocks noGrp="1"/>
          </p:cNvSpPr>
          <p:nvPr>
            <p:ph idx="1"/>
          </p:nvPr>
        </p:nvSpPr>
        <p:spPr>
          <a:xfrm>
            <a:off x="357187" y="1023520"/>
            <a:ext cx="11196117" cy="1087977"/>
          </a:xfrm>
        </p:spPr>
        <p:txBody>
          <a:bodyPr/>
          <a:lstStyle/>
          <a:p>
            <a:pPr marL="0" indent="0">
              <a:buNone/>
            </a:pPr>
            <a:r>
              <a:rPr lang="en-US" sz="3200" b="1" dirty="0"/>
              <a:t>Photon density estimation</a:t>
            </a:r>
            <a:r>
              <a:rPr lang="en-US" sz="3200" dirty="0"/>
              <a:t>: </a:t>
            </a:r>
            <a:br>
              <a:rPr lang="en-US" sz="3200" dirty="0"/>
            </a:br>
            <a:r>
              <a:rPr lang="en-US" sz="3200" dirty="0"/>
              <a:t>Two </a:t>
            </a:r>
            <a:r>
              <a:rPr lang="en-US" sz="3200" b="1" dirty="0"/>
              <a:t>independent</a:t>
            </a:r>
            <a:r>
              <a:rPr lang="en-US" sz="3200" dirty="0"/>
              <a:t> paths that compose the base path</a:t>
            </a:r>
          </a:p>
          <a:p>
            <a:pPr marL="0" indent="0">
              <a:buNone/>
            </a:pPr>
            <a:endParaRPr lang="en-US" sz="3200" dirty="0"/>
          </a:p>
        </p:txBody>
      </p:sp>
      <p:sp>
        <p:nvSpPr>
          <p:cNvPr id="18" name="Slide Number Placeholder 17"/>
          <p:cNvSpPr>
            <a:spLocks noGrp="1"/>
          </p:cNvSpPr>
          <p:nvPr>
            <p:ph type="sldNum" sz="quarter" idx="12"/>
          </p:nvPr>
        </p:nvSpPr>
        <p:spPr/>
        <p:txBody>
          <a:bodyPr/>
          <a:lstStyle/>
          <a:p>
            <a:fld id="{3B5F642D-6A31-4596-8C22-CC368C1BDF36}" type="slidenum">
              <a:rPr lang="de-CH" smtClean="0"/>
              <a:pPr/>
              <a:t>11</a:t>
            </a:fld>
            <a:endParaRPr lang="de-CH" dirty="0"/>
          </a:p>
        </p:txBody>
      </p:sp>
      <p:pic>
        <p:nvPicPr>
          <p:cNvPr id="4"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0969" y="2045739"/>
            <a:ext cx="6274916" cy="3426434"/>
          </a:xfrm>
          <a:prstGeom prst="rect">
            <a:avLst/>
          </a:prstGeom>
        </p:spPr>
      </p:pic>
      <p:cxnSp>
        <p:nvCxnSpPr>
          <p:cNvPr id="5" name="Straight Arrow Connector 4"/>
          <p:cNvCxnSpPr>
            <a:cxnSpLocks/>
            <a:stCxn id="6" idx="5"/>
          </p:cNvCxnSpPr>
          <p:nvPr/>
        </p:nvCxnSpPr>
        <p:spPr>
          <a:xfrm>
            <a:off x="4242275" y="2762777"/>
            <a:ext cx="748444" cy="542371"/>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 name="Oval 5"/>
          <p:cNvSpPr/>
          <p:nvPr/>
        </p:nvSpPr>
        <p:spPr>
          <a:xfrm>
            <a:off x="4092430" y="2612932"/>
            <a:ext cx="175554" cy="175554"/>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4990719" y="3269032"/>
            <a:ext cx="175554" cy="175554"/>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Oval 8"/>
          <p:cNvSpPr/>
          <p:nvPr/>
        </p:nvSpPr>
        <p:spPr>
          <a:xfrm>
            <a:off x="8415651" y="2194160"/>
            <a:ext cx="175554" cy="175554"/>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Oval 9"/>
          <p:cNvSpPr/>
          <p:nvPr/>
        </p:nvSpPr>
        <p:spPr>
          <a:xfrm>
            <a:off x="6969212" y="3269032"/>
            <a:ext cx="175554" cy="175554"/>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Oval 10"/>
          <p:cNvSpPr/>
          <p:nvPr/>
        </p:nvSpPr>
        <p:spPr>
          <a:xfrm>
            <a:off x="5070220" y="4825328"/>
            <a:ext cx="1097811" cy="151345"/>
          </a:xfrm>
          <a:prstGeom prst="ellipse">
            <a:avLst/>
          </a:prstGeom>
          <a:solidFill>
            <a:srgbClr val="248B9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5519245" y="4769475"/>
            <a:ext cx="175554" cy="175554"/>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p:cNvSpPr/>
          <p:nvPr/>
        </p:nvSpPr>
        <p:spPr>
          <a:xfrm>
            <a:off x="5854677" y="4769475"/>
            <a:ext cx="175554" cy="175554"/>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Arrow Connector 13"/>
          <p:cNvCxnSpPr>
            <a:cxnSpLocks/>
            <a:stCxn id="7" idx="4"/>
            <a:endCxn id="12" idx="0"/>
          </p:cNvCxnSpPr>
          <p:nvPr/>
        </p:nvCxnSpPr>
        <p:spPr>
          <a:xfrm>
            <a:off x="5078496" y="3444586"/>
            <a:ext cx="528525" cy="132488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Arrow Connector 14"/>
          <p:cNvCxnSpPr>
            <a:cxnSpLocks/>
            <a:stCxn id="10" idx="3"/>
            <a:endCxn id="13" idx="7"/>
          </p:cNvCxnSpPr>
          <p:nvPr/>
        </p:nvCxnSpPr>
        <p:spPr>
          <a:xfrm flipH="1">
            <a:off x="6004522" y="3418876"/>
            <a:ext cx="990400" cy="1376308"/>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7" name="Straight Arrow Connector 16"/>
          <p:cNvCxnSpPr>
            <a:cxnSpLocks/>
            <a:stCxn id="9" idx="3"/>
            <a:endCxn id="10" idx="7"/>
          </p:cNvCxnSpPr>
          <p:nvPr/>
        </p:nvCxnSpPr>
        <p:spPr>
          <a:xfrm flipH="1">
            <a:off x="7119056" y="2344004"/>
            <a:ext cx="1322305" cy="950737"/>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grpSp>
        <p:nvGrpSpPr>
          <p:cNvPr id="68" name="Group 67"/>
          <p:cNvGrpSpPr/>
          <p:nvPr/>
        </p:nvGrpSpPr>
        <p:grpSpPr>
          <a:xfrm>
            <a:off x="4242983" y="2326978"/>
            <a:ext cx="4632435" cy="2643760"/>
            <a:chOff x="4242983" y="2326978"/>
            <a:chExt cx="4632435" cy="2643760"/>
          </a:xfrm>
        </p:grpSpPr>
        <p:cxnSp>
          <p:nvCxnSpPr>
            <p:cNvPr id="21" name="Straight Arrow Connector 20"/>
            <p:cNvCxnSpPr>
              <a:cxnSpLocks/>
              <a:stCxn id="22" idx="5"/>
              <a:endCxn id="23" idx="1"/>
            </p:cNvCxnSpPr>
            <p:nvPr/>
          </p:nvCxnSpPr>
          <p:spPr>
            <a:xfrm>
              <a:off x="4392827" y="2565531"/>
              <a:ext cx="1373605" cy="752083"/>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2" name="Oval 21"/>
            <p:cNvSpPr/>
            <p:nvPr/>
          </p:nvSpPr>
          <p:spPr>
            <a:xfrm>
              <a:off x="4242983" y="2415686"/>
              <a:ext cx="175554" cy="175554"/>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Oval 22"/>
            <p:cNvSpPr/>
            <p:nvPr/>
          </p:nvSpPr>
          <p:spPr>
            <a:xfrm>
              <a:off x="5740723" y="3291904"/>
              <a:ext cx="175554" cy="175554"/>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Oval 28"/>
            <p:cNvSpPr/>
            <p:nvPr/>
          </p:nvSpPr>
          <p:spPr>
            <a:xfrm>
              <a:off x="6332300" y="4807289"/>
              <a:ext cx="1097811" cy="151345"/>
            </a:xfrm>
            <a:prstGeom prst="ellipse">
              <a:avLst/>
            </a:prstGeom>
            <a:solidFill>
              <a:srgbClr val="248B9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Oval 23"/>
            <p:cNvSpPr/>
            <p:nvPr/>
          </p:nvSpPr>
          <p:spPr>
            <a:xfrm>
              <a:off x="6659590" y="4795184"/>
              <a:ext cx="175554" cy="175554"/>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5" name="Straight Arrow Connector 24"/>
            <p:cNvCxnSpPr>
              <a:cxnSpLocks/>
              <a:stCxn id="23" idx="5"/>
              <a:endCxn id="24" idx="1"/>
            </p:cNvCxnSpPr>
            <p:nvPr/>
          </p:nvCxnSpPr>
          <p:spPr>
            <a:xfrm>
              <a:off x="5890567" y="3441748"/>
              <a:ext cx="794732" cy="1379146"/>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3" name="Oval 32"/>
            <p:cNvSpPr/>
            <p:nvPr/>
          </p:nvSpPr>
          <p:spPr>
            <a:xfrm>
              <a:off x="8699864" y="2326978"/>
              <a:ext cx="175554" cy="175554"/>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Oval 33"/>
            <p:cNvSpPr/>
            <p:nvPr/>
          </p:nvSpPr>
          <p:spPr>
            <a:xfrm>
              <a:off x="7591064" y="3309044"/>
              <a:ext cx="175554" cy="175554"/>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p:cNvSpPr/>
            <p:nvPr/>
          </p:nvSpPr>
          <p:spPr>
            <a:xfrm>
              <a:off x="6967474" y="4774394"/>
              <a:ext cx="175554" cy="175554"/>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6" name="Straight Arrow Connector 35"/>
            <p:cNvCxnSpPr>
              <a:cxnSpLocks/>
              <a:stCxn id="33" idx="3"/>
              <a:endCxn id="34" idx="7"/>
            </p:cNvCxnSpPr>
            <p:nvPr/>
          </p:nvCxnSpPr>
          <p:spPr>
            <a:xfrm flipH="1">
              <a:off x="7740909" y="2476822"/>
              <a:ext cx="984665" cy="857931"/>
            </a:xfrm>
            <a:prstGeom prst="straightConnector1">
              <a:avLst/>
            </a:prstGeom>
            <a:ln w="28575">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9" name="Straight Arrow Connector 38"/>
            <p:cNvCxnSpPr>
              <a:cxnSpLocks/>
              <a:stCxn id="34" idx="3"/>
              <a:endCxn id="35" idx="0"/>
            </p:cNvCxnSpPr>
            <p:nvPr/>
          </p:nvCxnSpPr>
          <p:spPr>
            <a:xfrm flipH="1">
              <a:off x="7055252" y="3458888"/>
              <a:ext cx="561522" cy="1315506"/>
            </a:xfrm>
            <a:prstGeom prst="straightConnector1">
              <a:avLst/>
            </a:prstGeom>
            <a:ln w="28575">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sp>
        <p:nvSpPr>
          <p:cNvPr id="67" name="Content Placeholder 2"/>
          <p:cNvSpPr txBox="1">
            <a:spLocks/>
          </p:cNvSpPr>
          <p:nvPr/>
        </p:nvSpPr>
        <p:spPr>
          <a:xfrm>
            <a:off x="0" y="5406415"/>
            <a:ext cx="12054115" cy="567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solidFill>
                  <a:srgbClr val="FF0000"/>
                </a:solidFill>
              </a:rPr>
              <a:t>How to define a proper shift operator?</a:t>
            </a:r>
          </a:p>
        </p:txBody>
      </p:sp>
    </p:spTree>
    <p:custDataLst>
      <p:tags r:id="rId1"/>
    </p:custDataLst>
    <p:extLst>
      <p:ext uri="{BB962C8B-B14F-4D97-AF65-F5344CB8AC3E}">
        <p14:creationId xmlns:p14="http://schemas.microsoft.com/office/powerpoint/2010/main" val="361856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5F642D-6A31-4596-8C22-CC368C1BDF36}" type="slidenum">
              <a:rPr lang="de-CH" smtClean="0"/>
              <a:pPr/>
              <a:t>12</a:t>
            </a:fld>
            <a:endParaRPr lang="de-CH" dirty="0"/>
          </a:p>
        </p:txBody>
      </p:sp>
      <p:sp>
        <p:nvSpPr>
          <p:cNvPr id="3" name="Title 1"/>
          <p:cNvSpPr txBox="1">
            <a:spLocks/>
          </p:cNvSpPr>
          <p:nvPr/>
        </p:nvSpPr>
        <p:spPr>
          <a:xfrm>
            <a:off x="1028304" y="2714963"/>
            <a:ext cx="10135393" cy="1630363"/>
          </a:xfrm>
          <a:prstGeom prst="rect">
            <a:avLst/>
          </a:prstGeom>
          <a:solidFill>
            <a:srgbClr val="185C72">
              <a:alpha val="74902"/>
            </a:srgbClr>
          </a:solidFill>
          <a:ln>
            <a:noFill/>
          </a:ln>
        </p:spPr>
        <p:txBody>
          <a:bodyPr anchor="ctr">
            <a:noAutofit/>
          </a:bodyPr>
          <a:lstStyle>
            <a:lvl1pPr algn="l" defTabSz="914400" rtl="0" eaLnBrk="1" latinLnBrk="0" hangingPunct="1">
              <a:lnSpc>
                <a:spcPct val="90000"/>
              </a:lnSpc>
              <a:spcBef>
                <a:spcPct val="0"/>
              </a:spcBef>
              <a:buNone/>
              <a:defRPr lang="de-CH" sz="3200" kern="1200" dirty="0">
                <a:solidFill>
                  <a:schemeClr val="bg1"/>
                </a:solidFill>
                <a:latin typeface="+mj-lt"/>
                <a:ea typeface="+mj-ea"/>
                <a:cs typeface="+mj-cs"/>
              </a:defRPr>
            </a:lvl1pPr>
          </a:lstStyle>
          <a:p>
            <a:pPr algn="ctr"/>
            <a:r>
              <a:rPr lang="en-US" sz="4000" dirty="0"/>
              <a:t>Gradient-domain Photon Density Estimation</a:t>
            </a:r>
          </a:p>
        </p:txBody>
      </p:sp>
    </p:spTree>
    <p:extLst>
      <p:ext uri="{BB962C8B-B14F-4D97-AF65-F5344CB8AC3E}">
        <p14:creationId xmlns:p14="http://schemas.microsoft.com/office/powerpoint/2010/main" val="61226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5606012" y="2554358"/>
            <a:ext cx="6318665" cy="3450323"/>
            <a:chOff x="5606012" y="2076684"/>
            <a:chExt cx="6318665" cy="3450323"/>
          </a:xfrm>
        </p:grpSpPr>
        <p:pic>
          <p:nvPicPr>
            <p:cNvPr id="96"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06012" y="2076684"/>
              <a:ext cx="6318665" cy="3450323"/>
            </a:xfrm>
            <a:prstGeom prst="rect">
              <a:avLst/>
            </a:prstGeom>
          </p:spPr>
        </p:pic>
        <p:cxnSp>
          <p:nvCxnSpPr>
            <p:cNvPr id="97" name="Straight Arrow Connector 96"/>
            <p:cNvCxnSpPr>
              <a:cxnSpLocks/>
              <a:stCxn id="98" idx="5"/>
            </p:cNvCxnSpPr>
            <p:nvPr/>
          </p:nvCxnSpPr>
          <p:spPr>
            <a:xfrm>
              <a:off x="6594159" y="2798721"/>
              <a:ext cx="753662" cy="546153"/>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98" name="Oval 97"/>
            <p:cNvSpPr/>
            <p:nvPr/>
          </p:nvSpPr>
          <p:spPr>
            <a:xfrm>
              <a:off x="6443270" y="2647832"/>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9" name="Oval 98"/>
            <p:cNvSpPr/>
            <p:nvPr/>
          </p:nvSpPr>
          <p:spPr>
            <a:xfrm>
              <a:off x="7347822" y="3308506"/>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1" name="Oval 100"/>
            <p:cNvSpPr/>
            <p:nvPr/>
          </p:nvSpPr>
          <p:spPr>
            <a:xfrm>
              <a:off x="10843497" y="2189318"/>
              <a:ext cx="176778" cy="176778"/>
            </a:xfrm>
            <a:prstGeom prst="ellipse">
              <a:avLst/>
            </a:prstGeom>
            <a:ln w="28575">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0" name="Oval 119"/>
            <p:cNvSpPr/>
            <p:nvPr/>
          </p:nvSpPr>
          <p:spPr>
            <a:xfrm>
              <a:off x="7419515" y="4866733"/>
              <a:ext cx="1097811" cy="151345"/>
            </a:xfrm>
            <a:prstGeom prst="ellipse">
              <a:avLst/>
            </a:prstGeom>
            <a:solidFill>
              <a:srgbClr val="248B9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2" name="Oval 101"/>
            <p:cNvSpPr/>
            <p:nvPr/>
          </p:nvSpPr>
          <p:spPr>
            <a:xfrm>
              <a:off x="9340109" y="3308506"/>
              <a:ext cx="176778" cy="176778"/>
            </a:xfrm>
            <a:prstGeom prst="ellipse">
              <a:avLst/>
            </a:prstGeom>
            <a:ln w="28575">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4" name="Oval 103"/>
            <p:cNvSpPr/>
            <p:nvPr/>
          </p:nvSpPr>
          <p:spPr>
            <a:xfrm>
              <a:off x="7880032" y="4819410"/>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5" name="Oval 104"/>
            <p:cNvSpPr/>
            <p:nvPr/>
          </p:nvSpPr>
          <p:spPr>
            <a:xfrm>
              <a:off x="8217804" y="4819410"/>
              <a:ext cx="176778" cy="176778"/>
            </a:xfrm>
            <a:prstGeom prst="ellipse">
              <a:avLst/>
            </a:prstGeom>
            <a:ln w="28575">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6" name="Straight Arrow Connector 105"/>
            <p:cNvCxnSpPr>
              <a:cxnSpLocks/>
              <a:stCxn id="99" idx="4"/>
              <a:endCxn id="104" idx="0"/>
            </p:cNvCxnSpPr>
            <p:nvPr/>
          </p:nvCxnSpPr>
          <p:spPr>
            <a:xfrm>
              <a:off x="7436211" y="3485284"/>
              <a:ext cx="532210" cy="133412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7" name="Straight Arrow Connector 106"/>
            <p:cNvCxnSpPr>
              <a:cxnSpLocks/>
              <a:stCxn id="102" idx="3"/>
              <a:endCxn id="105" idx="7"/>
            </p:cNvCxnSpPr>
            <p:nvPr/>
          </p:nvCxnSpPr>
          <p:spPr>
            <a:xfrm flipH="1">
              <a:off x="8368693" y="3459395"/>
              <a:ext cx="997305" cy="1385904"/>
            </a:xfrm>
            <a:prstGeom prst="straightConnector1">
              <a:avLst/>
            </a:prstGeom>
            <a:ln w="28575">
              <a:solidFill>
                <a:schemeClr val="bg1">
                  <a:lumMod val="75000"/>
                </a:schemeClr>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9" name="Straight Arrow Connector 108"/>
            <p:cNvCxnSpPr>
              <a:cxnSpLocks/>
              <a:stCxn id="101" idx="3"/>
              <a:endCxn id="102" idx="7"/>
            </p:cNvCxnSpPr>
            <p:nvPr/>
          </p:nvCxnSpPr>
          <p:spPr>
            <a:xfrm flipH="1">
              <a:off x="9490998" y="2340207"/>
              <a:ext cx="1378388" cy="994188"/>
            </a:xfrm>
            <a:prstGeom prst="straightConnector1">
              <a:avLst/>
            </a:prstGeom>
            <a:ln w="28575">
              <a:solidFill>
                <a:schemeClr val="bg1">
                  <a:lumMod val="75000"/>
                </a:schemeClr>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15" name="Straight Arrow Connector 114"/>
            <p:cNvCxnSpPr>
              <a:cxnSpLocks/>
              <a:stCxn id="99" idx="3"/>
            </p:cNvCxnSpPr>
            <p:nvPr/>
          </p:nvCxnSpPr>
          <p:spPr>
            <a:xfrm flipH="1">
              <a:off x="7228137" y="3459395"/>
              <a:ext cx="145574" cy="302763"/>
            </a:xfrm>
            <a:prstGeom prst="straightConnector1">
              <a:avLst/>
            </a:prstGeom>
            <a:ln w="28575">
              <a:solidFill>
                <a:srgbClr val="5B9BD5"/>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p:txBody>
          <a:bodyPr/>
          <a:lstStyle/>
          <a:p>
            <a:r>
              <a:rPr lang="en-US" dirty="0"/>
              <a:t>Step 1: Shift sensor path </a:t>
            </a:r>
          </a:p>
        </p:txBody>
      </p:sp>
      <p:pic>
        <p:nvPicPr>
          <p:cNvPr id="70" name="Graphic 6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8103" y="1442529"/>
            <a:ext cx="5684330" cy="2892028"/>
          </a:xfrm>
          <a:prstGeom prst="rect">
            <a:avLst/>
          </a:prstGeom>
        </p:spPr>
      </p:pic>
      <p:cxnSp>
        <p:nvCxnSpPr>
          <p:cNvPr id="71" name="Straight Arrow Connector 70"/>
          <p:cNvCxnSpPr>
            <a:cxnSpLocks/>
            <a:stCxn id="72" idx="5"/>
            <a:endCxn id="73" idx="1"/>
          </p:cNvCxnSpPr>
          <p:nvPr/>
        </p:nvCxnSpPr>
        <p:spPr>
          <a:xfrm>
            <a:off x="1933587" y="2331343"/>
            <a:ext cx="1474911" cy="145571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2" name="Oval 71"/>
          <p:cNvSpPr/>
          <p:nvPr/>
        </p:nvSpPr>
        <p:spPr>
          <a:xfrm>
            <a:off x="1779784" y="2177540"/>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3" name="Oval 72"/>
          <p:cNvSpPr/>
          <p:nvPr/>
        </p:nvSpPr>
        <p:spPr>
          <a:xfrm>
            <a:off x="3382110" y="3760674"/>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Oval 73"/>
          <p:cNvSpPr/>
          <p:nvPr/>
        </p:nvSpPr>
        <p:spPr>
          <a:xfrm>
            <a:off x="4148557" y="2013259"/>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5" name="Straight Arrow Connector 74"/>
          <p:cNvCxnSpPr>
            <a:cxnSpLocks/>
            <a:stCxn id="73" idx="7"/>
            <a:endCxn id="74" idx="3"/>
          </p:cNvCxnSpPr>
          <p:nvPr/>
        </p:nvCxnSpPr>
        <p:spPr>
          <a:xfrm flipV="1">
            <a:off x="3535913" y="2167062"/>
            <a:ext cx="639032" cy="162000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7" name="Straight Arrow Connector 76"/>
          <p:cNvCxnSpPr>
            <a:cxnSpLocks/>
            <a:stCxn id="73" idx="0"/>
          </p:cNvCxnSpPr>
          <p:nvPr/>
        </p:nvCxnSpPr>
        <p:spPr>
          <a:xfrm flipH="1" flipV="1">
            <a:off x="3462348" y="3308506"/>
            <a:ext cx="9858" cy="452168"/>
          </a:xfrm>
          <a:prstGeom prst="straightConnector1">
            <a:avLst/>
          </a:prstGeom>
          <a:ln w="28575">
            <a:solidFill>
              <a:srgbClr val="5B9BD5"/>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8" name="Oval 77"/>
          <p:cNvSpPr/>
          <p:nvPr/>
        </p:nvSpPr>
        <p:spPr>
          <a:xfrm>
            <a:off x="1485330" y="2476127"/>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9" name="Straight Arrow Connector 78"/>
          <p:cNvCxnSpPr>
            <a:cxnSpLocks/>
            <a:stCxn id="78" idx="5"/>
            <a:endCxn id="80" idx="1"/>
          </p:cNvCxnSpPr>
          <p:nvPr/>
        </p:nvCxnSpPr>
        <p:spPr>
          <a:xfrm>
            <a:off x="1639133" y="2629930"/>
            <a:ext cx="1282401" cy="1155808"/>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0" name="Oval 79"/>
          <p:cNvSpPr/>
          <p:nvPr/>
        </p:nvSpPr>
        <p:spPr>
          <a:xfrm>
            <a:off x="2895146" y="3759350"/>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1" name="Straight Arrow Connector 80"/>
          <p:cNvCxnSpPr>
            <a:cxnSpLocks/>
            <a:stCxn id="80" idx="7"/>
            <a:endCxn id="82" idx="3"/>
          </p:cNvCxnSpPr>
          <p:nvPr/>
        </p:nvCxnSpPr>
        <p:spPr>
          <a:xfrm flipV="1">
            <a:off x="3048949" y="2167062"/>
            <a:ext cx="638254" cy="1618676"/>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2" name="Oval 81"/>
          <p:cNvSpPr/>
          <p:nvPr/>
        </p:nvSpPr>
        <p:spPr>
          <a:xfrm>
            <a:off x="3660815" y="2013259"/>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4" name="Straight Arrow Connector 83"/>
          <p:cNvCxnSpPr>
            <a:cxnSpLocks/>
          </p:cNvCxnSpPr>
          <p:nvPr/>
        </p:nvCxnSpPr>
        <p:spPr>
          <a:xfrm flipH="1" flipV="1">
            <a:off x="2921133" y="3328612"/>
            <a:ext cx="41586" cy="449670"/>
          </a:xfrm>
          <a:prstGeom prst="straightConnector1">
            <a:avLst/>
          </a:prstGeom>
          <a:ln w="28575">
            <a:solidFill>
              <a:srgbClr val="5B9BD5"/>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6" name="Straight Arrow Connector 85"/>
          <p:cNvCxnSpPr>
            <a:cxnSpLocks/>
            <a:stCxn id="57" idx="0"/>
          </p:cNvCxnSpPr>
          <p:nvPr/>
        </p:nvCxnSpPr>
        <p:spPr>
          <a:xfrm flipV="1">
            <a:off x="2723956" y="4907799"/>
            <a:ext cx="0" cy="673712"/>
          </a:xfrm>
          <a:prstGeom prst="straightConnector1">
            <a:avLst/>
          </a:prstGeom>
          <a:ln w="28575">
            <a:solidFill>
              <a:srgbClr val="5B9BD5"/>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8" name="TextBox 87"/>
          <p:cNvSpPr txBox="1"/>
          <p:nvPr/>
        </p:nvSpPr>
        <p:spPr>
          <a:xfrm>
            <a:off x="5778613" y="1371726"/>
            <a:ext cx="6050530" cy="584775"/>
          </a:xfrm>
          <a:prstGeom prst="rect">
            <a:avLst/>
          </a:prstGeom>
          <a:noFill/>
        </p:spPr>
        <p:txBody>
          <a:bodyPr wrap="square" rtlCol="0">
            <a:spAutoFit/>
          </a:bodyPr>
          <a:lstStyle/>
          <a:p>
            <a:r>
              <a:rPr lang="en-US" sz="3200" dirty="0"/>
              <a:t>Half vector copy [</a:t>
            </a:r>
            <a:r>
              <a:rPr lang="en-US" sz="3200" dirty="0" err="1"/>
              <a:t>Manzi</a:t>
            </a:r>
            <a:r>
              <a:rPr lang="en-US" sz="3200" dirty="0"/>
              <a:t> et al. 2015]</a:t>
            </a:r>
          </a:p>
        </p:txBody>
      </p:sp>
      <mc:AlternateContent xmlns:mc="http://schemas.openxmlformats.org/markup-compatibility/2006" xmlns:p14="http://schemas.microsoft.com/office/powerpoint/2010/main">
        <mc:Choice Requires="p14">
          <p:contentPart p14:bwMode="auto" r:id="rId8">
            <p14:nvContentPartPr>
              <p14:cNvPr id="89" name="Ink 88"/>
              <p14:cNvContentPartPr/>
              <p14:nvPr/>
            </p14:nvContentPartPr>
            <p14:xfrm>
              <a:off x="2879627" y="2791929"/>
              <a:ext cx="757440" cy="571680"/>
            </p14:xfrm>
          </p:contentPart>
        </mc:Choice>
        <mc:Fallback xmlns="">
          <p:pic>
            <p:nvPicPr>
              <p:cNvPr id="89" name="Ink 88"/>
              <p:cNvPicPr/>
              <p:nvPr/>
            </p:nvPicPr>
            <p:blipFill>
              <a:blip r:embed="rId9"/>
              <a:stretch>
                <a:fillRect/>
              </a:stretch>
            </p:blipFill>
            <p:spPr>
              <a:xfrm>
                <a:off x="2870271" y="2782569"/>
                <a:ext cx="776151" cy="590400"/>
              </a:xfrm>
              <a:prstGeom prst="rect">
                <a:avLst/>
              </a:prstGeom>
            </p:spPr>
          </p:pic>
        </mc:Fallback>
      </mc:AlternateContent>
      <p:sp>
        <p:nvSpPr>
          <p:cNvPr id="90" name="TextBox 89"/>
          <p:cNvSpPr txBox="1"/>
          <p:nvPr/>
        </p:nvSpPr>
        <p:spPr>
          <a:xfrm>
            <a:off x="2863053" y="2295399"/>
            <a:ext cx="913905" cy="523220"/>
          </a:xfrm>
          <a:prstGeom prst="rect">
            <a:avLst/>
          </a:prstGeom>
          <a:noFill/>
        </p:spPr>
        <p:txBody>
          <a:bodyPr wrap="none" rtlCol="0">
            <a:spAutoFit/>
          </a:bodyPr>
          <a:lstStyle/>
          <a:p>
            <a:r>
              <a:rPr lang="en-US" sz="2800" dirty="0"/>
              <a:t>Copy</a:t>
            </a:r>
          </a:p>
        </p:txBody>
      </p:sp>
      <mc:AlternateContent xmlns:mc="http://schemas.openxmlformats.org/markup-compatibility/2006" xmlns:a14="http://schemas.microsoft.com/office/drawing/2010/main">
        <mc:Choice Requires="a14">
          <p:sp>
            <p:nvSpPr>
              <p:cNvPr id="92" name="TextBox 91"/>
              <p:cNvSpPr txBox="1"/>
              <p:nvPr/>
            </p:nvSpPr>
            <p:spPr>
              <a:xfrm>
                <a:off x="3361935" y="3936370"/>
                <a:ext cx="36125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𝑧</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92" name="TextBox 91"/>
              <p:cNvSpPr txBox="1">
                <a:spLocks noRot="1" noChangeAspect="1" noMove="1" noResize="1" noEditPoints="1" noAdjustHandles="1" noChangeArrowheads="1" noChangeShapeType="1" noTextEdit="1"/>
              </p:cNvSpPr>
              <p:nvPr/>
            </p:nvSpPr>
            <p:spPr>
              <a:xfrm>
                <a:off x="3361935" y="3936370"/>
                <a:ext cx="361253" cy="430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2737733" y="3928012"/>
                <a:ext cx="380296" cy="431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𝑧</m:t>
                          </m:r>
                        </m:e>
                        <m:sub>
                          <m:r>
                            <a:rPr lang="en-US" sz="2800" b="0" i="1" smtClean="0">
                              <a:latin typeface="Cambria Math" panose="02040503050406030204" pitchFamily="18" charset="0"/>
                            </a:rPr>
                            <m:t>𝑖</m:t>
                          </m:r>
                        </m:sub>
                        <m:sup>
                          <m:r>
                            <a:rPr lang="en-US" sz="2800" b="0" i="1" smtClean="0">
                              <a:latin typeface="Cambria Math" panose="02040503050406030204" pitchFamily="18" charset="0"/>
                            </a:rPr>
                            <m:t>′</m:t>
                          </m:r>
                        </m:sup>
                      </m:sSubSup>
                    </m:oMath>
                  </m:oMathPara>
                </a14:m>
                <a:endParaRPr lang="en-US" sz="2800" dirty="0"/>
              </a:p>
            </p:txBody>
          </p:sp>
        </mc:Choice>
        <mc:Fallback xmlns="">
          <p:sp>
            <p:nvSpPr>
              <p:cNvPr id="93" name="TextBox 92"/>
              <p:cNvSpPr txBox="1">
                <a:spLocks noRot="1" noChangeAspect="1" noMove="1" noResize="1" noEditPoints="1" noAdjustHandles="1" noChangeArrowheads="1" noChangeShapeType="1" noTextEdit="1"/>
              </p:cNvSpPr>
              <p:nvPr/>
            </p:nvSpPr>
            <p:spPr>
              <a:xfrm>
                <a:off x="2737733" y="3928012"/>
                <a:ext cx="380296" cy="43114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3323983" y="1483701"/>
                <a:ext cx="704295" cy="431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𝑧</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up>
                          <m:r>
                            <a:rPr lang="en-US" sz="2800" b="0" i="0" smtClean="0">
                              <a:latin typeface="Cambria Math" panose="02040503050406030204" pitchFamily="18" charset="0"/>
                            </a:rPr>
                            <m:t>′</m:t>
                          </m:r>
                        </m:sup>
                      </m:sSubSup>
                    </m:oMath>
                  </m:oMathPara>
                </a14:m>
                <a:endParaRPr lang="en-US" sz="2800" dirty="0"/>
              </a:p>
            </p:txBody>
          </p:sp>
        </mc:Choice>
        <mc:Fallback xmlns="">
          <p:sp>
            <p:nvSpPr>
              <p:cNvPr id="94" name="TextBox 93"/>
              <p:cNvSpPr txBox="1">
                <a:spLocks noRot="1" noChangeAspect="1" noMove="1" noResize="1" noEditPoints="1" noAdjustHandles="1" noChangeArrowheads="1" noChangeShapeType="1" noTextEdit="1"/>
              </p:cNvSpPr>
              <p:nvPr/>
            </p:nvSpPr>
            <p:spPr>
              <a:xfrm>
                <a:off x="3323983" y="1483701"/>
                <a:ext cx="704295" cy="43114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4066741" y="1468635"/>
                <a:ext cx="70429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𝑧</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oMath>
                  </m:oMathPara>
                </a14:m>
                <a:endParaRPr lang="en-US" sz="2800" dirty="0"/>
              </a:p>
            </p:txBody>
          </p:sp>
        </mc:Choice>
        <mc:Fallback xmlns="">
          <p:sp>
            <p:nvSpPr>
              <p:cNvPr id="95" name="TextBox 94"/>
              <p:cNvSpPr txBox="1">
                <a:spLocks noRot="1" noChangeAspect="1" noMove="1" noResize="1" noEditPoints="1" noAdjustHandles="1" noChangeArrowheads="1" noChangeShapeType="1" noTextEdit="1"/>
              </p:cNvSpPr>
              <p:nvPr/>
            </p:nvSpPr>
            <p:spPr>
              <a:xfrm>
                <a:off x="4066741" y="1468635"/>
                <a:ext cx="704295" cy="430887"/>
              </a:xfrm>
              <a:prstGeom prst="rect">
                <a:avLst/>
              </a:prstGeom>
              <a:blipFill>
                <a:blip r:embed="rId13"/>
                <a:stretch>
                  <a:fillRect/>
                </a:stretch>
              </a:blipFill>
            </p:spPr>
            <p:txBody>
              <a:bodyPr/>
              <a:lstStyle/>
              <a:p>
                <a:r>
                  <a:rPr lang="en-US">
                    <a:noFill/>
                  </a:rPr>
                  <a:t> </a:t>
                </a:r>
              </a:p>
            </p:txBody>
          </p:sp>
        </mc:Fallback>
      </mc:AlternateContent>
      <p:sp>
        <p:nvSpPr>
          <p:cNvPr id="110" name="Oval 109"/>
          <p:cNvSpPr/>
          <p:nvPr/>
        </p:nvSpPr>
        <p:spPr>
          <a:xfrm>
            <a:off x="6594159" y="2896707"/>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1" name="Oval 110"/>
          <p:cNvSpPr/>
          <p:nvPr/>
        </p:nvSpPr>
        <p:spPr>
          <a:xfrm>
            <a:off x="8266474" y="3793238"/>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2" name="Oval 111"/>
          <p:cNvSpPr/>
          <p:nvPr/>
        </p:nvSpPr>
        <p:spPr>
          <a:xfrm>
            <a:off x="9282372" y="5297084"/>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3" name="Straight Arrow Connector 112"/>
          <p:cNvCxnSpPr>
            <a:cxnSpLocks/>
            <a:stCxn id="110" idx="5"/>
            <a:endCxn id="111" idx="1"/>
          </p:cNvCxnSpPr>
          <p:nvPr/>
        </p:nvCxnSpPr>
        <p:spPr>
          <a:xfrm>
            <a:off x="6745048" y="3047596"/>
            <a:ext cx="1547315" cy="771531"/>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14" name="Straight Arrow Connector 113"/>
          <p:cNvCxnSpPr>
            <a:cxnSpLocks/>
            <a:stCxn id="111" idx="5"/>
            <a:endCxn id="112" idx="1"/>
          </p:cNvCxnSpPr>
          <p:nvPr/>
        </p:nvCxnSpPr>
        <p:spPr>
          <a:xfrm>
            <a:off x="8417363" y="3944127"/>
            <a:ext cx="890898" cy="1378846"/>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16" name="Straight Arrow Connector 115"/>
          <p:cNvCxnSpPr>
            <a:cxnSpLocks/>
          </p:cNvCxnSpPr>
          <p:nvPr/>
        </p:nvCxnSpPr>
        <p:spPr>
          <a:xfrm flipH="1">
            <a:off x="8172010" y="3962958"/>
            <a:ext cx="145574" cy="302763"/>
          </a:xfrm>
          <a:prstGeom prst="straightConnector1">
            <a:avLst/>
          </a:prstGeom>
          <a:ln w="28575">
            <a:solidFill>
              <a:srgbClr val="5B9BD5"/>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fld id="{3B5F642D-6A31-4596-8C22-CC368C1BDF36}" type="slidenum">
              <a:rPr lang="de-CH" smtClean="0"/>
              <a:pPr/>
              <a:t>13</a:t>
            </a:fld>
            <a:endParaRPr lang="de-CH" dirty="0"/>
          </a:p>
        </p:txBody>
      </p:sp>
      <p:sp>
        <p:nvSpPr>
          <p:cNvPr id="54" name="Rectangle 53"/>
          <p:cNvSpPr/>
          <p:nvPr/>
        </p:nvSpPr>
        <p:spPr>
          <a:xfrm>
            <a:off x="2059495" y="5654979"/>
            <a:ext cx="1412081" cy="543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59494" y="5626523"/>
            <a:ext cx="1412081" cy="270085"/>
          </a:xfrm>
          <a:prstGeom prst="rect">
            <a:avLst/>
          </a:prstGeom>
        </p:spPr>
      </p:pic>
      <p:cxnSp>
        <p:nvCxnSpPr>
          <p:cNvPr id="56" name="Straight Arrow Connector 55"/>
          <p:cNvCxnSpPr>
            <a:cxnSpLocks/>
            <a:endCxn id="57" idx="1"/>
          </p:cNvCxnSpPr>
          <p:nvPr/>
        </p:nvCxnSpPr>
        <p:spPr>
          <a:xfrm>
            <a:off x="2002957" y="4819410"/>
            <a:ext cx="669049" cy="78361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7" name="Oval 56"/>
          <p:cNvSpPr/>
          <p:nvPr/>
        </p:nvSpPr>
        <p:spPr>
          <a:xfrm>
            <a:off x="2650488" y="5581511"/>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8" name="Straight Arrow Connector 57"/>
          <p:cNvCxnSpPr>
            <a:cxnSpLocks/>
            <a:stCxn id="57" idx="7"/>
          </p:cNvCxnSpPr>
          <p:nvPr/>
        </p:nvCxnSpPr>
        <p:spPr>
          <a:xfrm flipV="1">
            <a:off x="2775905" y="4960443"/>
            <a:ext cx="529861" cy="64258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grpSp>
        <p:nvGrpSpPr>
          <p:cNvPr id="28" name="Group 27"/>
          <p:cNvGrpSpPr/>
          <p:nvPr/>
        </p:nvGrpSpPr>
        <p:grpSpPr>
          <a:xfrm>
            <a:off x="2432711" y="5073977"/>
            <a:ext cx="610044" cy="434648"/>
            <a:chOff x="2432711" y="5073977"/>
            <a:chExt cx="610044" cy="434648"/>
          </a:xfrm>
        </p:grpSpPr>
        <p:sp>
          <p:nvSpPr>
            <p:cNvPr id="21" name="Arc 20"/>
            <p:cNvSpPr/>
            <p:nvPr/>
          </p:nvSpPr>
          <p:spPr>
            <a:xfrm>
              <a:off x="2432711" y="5106160"/>
              <a:ext cx="610044" cy="402465"/>
            </a:xfrm>
            <a:prstGeom prst="arc">
              <a:avLst>
                <a:gd name="adj1" fmla="val 16016011"/>
                <a:gd name="adj2" fmla="val 21133152"/>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3" name="Straight Connector 22"/>
            <p:cNvCxnSpPr>
              <a:cxnSpLocks/>
            </p:cNvCxnSpPr>
            <p:nvPr/>
          </p:nvCxnSpPr>
          <p:spPr>
            <a:xfrm flipH="1">
              <a:off x="2863556" y="5073977"/>
              <a:ext cx="57577" cy="1047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p:cNvCxnSpPr>
            <p:nvPr/>
          </p:nvCxnSpPr>
          <p:spPr>
            <a:xfrm flipH="1">
              <a:off x="2921134" y="5106160"/>
              <a:ext cx="51947" cy="108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Group 107"/>
          <p:cNvGrpSpPr/>
          <p:nvPr/>
        </p:nvGrpSpPr>
        <p:grpSpPr>
          <a:xfrm flipH="1">
            <a:off x="2392959" y="5073977"/>
            <a:ext cx="610044" cy="434648"/>
            <a:chOff x="2432711" y="5073977"/>
            <a:chExt cx="610044" cy="434648"/>
          </a:xfrm>
        </p:grpSpPr>
        <p:sp>
          <p:nvSpPr>
            <p:cNvPr id="117" name="Arc 116"/>
            <p:cNvSpPr/>
            <p:nvPr/>
          </p:nvSpPr>
          <p:spPr>
            <a:xfrm>
              <a:off x="2432711" y="5106160"/>
              <a:ext cx="610044" cy="402465"/>
            </a:xfrm>
            <a:prstGeom prst="arc">
              <a:avLst>
                <a:gd name="adj1" fmla="val 16016011"/>
                <a:gd name="adj2" fmla="val 21133152"/>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18" name="Straight Connector 117"/>
            <p:cNvCxnSpPr>
              <a:cxnSpLocks/>
            </p:cNvCxnSpPr>
            <p:nvPr/>
          </p:nvCxnSpPr>
          <p:spPr>
            <a:xfrm flipH="1">
              <a:off x="2863556" y="5073977"/>
              <a:ext cx="57577" cy="1047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cxnSpLocks/>
            </p:cNvCxnSpPr>
            <p:nvPr/>
          </p:nvCxnSpPr>
          <p:spPr>
            <a:xfrm flipH="1">
              <a:off x="2921134" y="5106160"/>
              <a:ext cx="51947" cy="108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3668558" y="5356599"/>
            <a:ext cx="1984900" cy="523220"/>
          </a:xfrm>
          <a:prstGeom prst="rect">
            <a:avLst/>
          </a:prstGeom>
          <a:noFill/>
        </p:spPr>
        <p:txBody>
          <a:bodyPr wrap="square" rtlCol="0">
            <a:spAutoFit/>
          </a:bodyPr>
          <a:lstStyle/>
          <a:p>
            <a:r>
              <a:rPr lang="en-US" sz="2800" dirty="0"/>
              <a:t>Half vector</a:t>
            </a:r>
          </a:p>
        </p:txBody>
      </p:sp>
    </p:spTree>
    <p:custDataLst>
      <p:tags r:id="rId1"/>
    </p:custDataLst>
    <p:extLst>
      <p:ext uri="{BB962C8B-B14F-4D97-AF65-F5344CB8AC3E}">
        <p14:creationId xmlns:p14="http://schemas.microsoft.com/office/powerpoint/2010/main" val="229302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9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8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8" grpId="0" animBg="1"/>
      <p:bldP spid="80" grpId="0" animBg="1"/>
      <p:bldP spid="82" grpId="0" animBg="1"/>
      <p:bldP spid="88" grpId="0"/>
      <p:bldP spid="90" grpId="0"/>
      <p:bldP spid="90" grpId="1"/>
      <p:bldP spid="92" grpId="0"/>
      <p:bldP spid="93" grpId="0"/>
      <p:bldP spid="94" grpId="0"/>
      <p:bldP spid="95" grpId="0"/>
      <p:bldP spid="110" grpId="0" animBg="1"/>
      <p:bldP spid="111" grpId="0" animBg="1"/>
      <p:bldP spid="112" grpId="0" animBg="1"/>
      <p:bldP spid="57" grpId="0" animBg="1"/>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5905" y="1336942"/>
            <a:ext cx="5883768" cy="4813990"/>
          </a:xfrm>
          <a:prstGeom prst="rect">
            <a:avLst/>
          </a:prstGeom>
        </p:spPr>
      </p:pic>
      <p:sp>
        <p:nvSpPr>
          <p:cNvPr id="68" name="Oval 67"/>
          <p:cNvSpPr/>
          <p:nvPr/>
        </p:nvSpPr>
        <p:spPr>
          <a:xfrm>
            <a:off x="6118449" y="5382113"/>
            <a:ext cx="1097811" cy="315541"/>
          </a:xfrm>
          <a:prstGeom prst="ellipse">
            <a:avLst/>
          </a:prstGeom>
          <a:solidFill>
            <a:srgbClr val="248B9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Oval 54"/>
          <p:cNvSpPr/>
          <p:nvPr/>
        </p:nvSpPr>
        <p:spPr>
          <a:xfrm rot="2412140">
            <a:off x="3958630" y="4852538"/>
            <a:ext cx="1097811" cy="315541"/>
          </a:xfrm>
          <a:prstGeom prst="ellipse">
            <a:avLst/>
          </a:prstGeom>
          <a:solidFill>
            <a:srgbClr val="248B9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a:t>Step 2: Shift photon location</a:t>
            </a:r>
          </a:p>
        </p:txBody>
      </p:sp>
      <p:cxnSp>
        <p:nvCxnSpPr>
          <p:cNvPr id="5" name="Straight Arrow Connector 4"/>
          <p:cNvCxnSpPr>
            <a:cxnSpLocks/>
            <a:stCxn id="6" idx="1"/>
            <a:endCxn id="7" idx="5"/>
          </p:cNvCxnSpPr>
          <p:nvPr/>
        </p:nvCxnSpPr>
        <p:spPr>
          <a:xfrm flipH="1" flipV="1">
            <a:off x="6098678" y="1738488"/>
            <a:ext cx="1444987" cy="785793"/>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 name="Oval 5"/>
          <p:cNvSpPr/>
          <p:nvPr/>
        </p:nvSpPr>
        <p:spPr>
          <a:xfrm>
            <a:off x="7517776" y="2498392"/>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5947789" y="1587599"/>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Oval 8"/>
          <p:cNvSpPr/>
          <p:nvPr/>
        </p:nvSpPr>
        <p:spPr>
          <a:xfrm>
            <a:off x="4399275" y="4921919"/>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Oval 10"/>
          <p:cNvSpPr/>
          <p:nvPr/>
        </p:nvSpPr>
        <p:spPr>
          <a:xfrm>
            <a:off x="4082439" y="4564030"/>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6578965" y="5466396"/>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Arrow Connector 13"/>
          <p:cNvCxnSpPr>
            <a:cxnSpLocks/>
            <a:stCxn id="7" idx="3"/>
            <a:endCxn id="11" idx="7"/>
          </p:cNvCxnSpPr>
          <p:nvPr/>
        </p:nvCxnSpPr>
        <p:spPr>
          <a:xfrm flipH="1">
            <a:off x="4233328" y="1738488"/>
            <a:ext cx="1740350" cy="2851431"/>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7" name="Oval 16"/>
          <p:cNvSpPr/>
          <p:nvPr/>
        </p:nvSpPr>
        <p:spPr>
          <a:xfrm>
            <a:off x="6098678" y="5391462"/>
            <a:ext cx="176778" cy="176778"/>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8" name="Straight Arrow Connector 17"/>
          <p:cNvCxnSpPr>
            <a:cxnSpLocks/>
            <a:stCxn id="12" idx="2"/>
            <a:endCxn id="17" idx="6"/>
          </p:cNvCxnSpPr>
          <p:nvPr/>
        </p:nvCxnSpPr>
        <p:spPr>
          <a:xfrm flipH="1" flipV="1">
            <a:off x="6275456" y="5479851"/>
            <a:ext cx="303509" cy="74934"/>
          </a:xfrm>
          <a:prstGeom prst="straightConnector1">
            <a:avLst/>
          </a:prstGeom>
          <a:ln w="28575">
            <a:solidFill>
              <a:schemeClr val="accent2"/>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4171382" y="5171695"/>
                <a:ext cx="38343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𝑧</m:t>
                          </m:r>
                        </m:e>
                        <m:sub>
                          <m:r>
                            <a:rPr lang="en-US" sz="2800" b="0" i="1" smtClean="0">
                              <a:latin typeface="Cambria Math" panose="02040503050406030204" pitchFamily="18" charset="0"/>
                            </a:rPr>
                            <m:t>𝑡</m:t>
                          </m:r>
                        </m:sub>
                      </m:sSub>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4171382" y="5171695"/>
                <a:ext cx="383438" cy="4308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550719" y="5704657"/>
                <a:ext cx="38343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𝑧</m:t>
                          </m:r>
                        </m:e>
                        <m:sub>
                          <m:r>
                            <a:rPr lang="en-US" sz="2800" b="0" i="1" smtClean="0">
                              <a:latin typeface="Cambria Math" panose="02040503050406030204" pitchFamily="18" charset="0"/>
                            </a:rPr>
                            <m:t>𝑡</m:t>
                          </m:r>
                        </m:sub>
                        <m:sup>
                          <m:r>
                            <a:rPr lang="en-US" sz="2800" b="0" i="1" smtClean="0">
                              <a:latin typeface="Cambria Math" panose="02040503050406030204" pitchFamily="18" charset="0"/>
                            </a:rPr>
                            <m:t>′</m:t>
                          </m:r>
                        </m:sup>
                      </m:sSubSup>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550719" y="5704657"/>
                <a:ext cx="383438"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640142" y="4740808"/>
                <a:ext cx="39748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𝑠</m:t>
                          </m:r>
                        </m:sub>
                      </m:sSub>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3640142" y="4740808"/>
                <a:ext cx="397481"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954981" y="5647553"/>
                <a:ext cx="40754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𝑦</m:t>
                          </m:r>
                        </m:e>
                        <m:sub>
                          <m:r>
                            <a:rPr lang="en-US" sz="2800" b="0" i="1" smtClean="0">
                              <a:latin typeface="Cambria Math" panose="02040503050406030204" pitchFamily="18" charset="0"/>
                            </a:rPr>
                            <m:t>𝑠</m:t>
                          </m:r>
                        </m:sub>
                        <m:sup>
                          <m:r>
                            <a:rPr lang="en-US" sz="2800" b="0" i="1" smtClean="0">
                              <a:latin typeface="Cambria Math" panose="02040503050406030204" pitchFamily="18" charset="0"/>
                            </a:rPr>
                            <m:t>′</m:t>
                          </m:r>
                        </m:sup>
                      </m:sSubSup>
                    </m:oMath>
                  </m:oMathPara>
                </a14:m>
                <a:endParaRPr lang="en-US" sz="2800" dirty="0"/>
              </a:p>
            </p:txBody>
          </p:sp>
        </mc:Choice>
        <mc:Fallback xmlns="">
          <p:sp>
            <p:nvSpPr>
              <p:cNvPr id="25" name="TextBox 24"/>
              <p:cNvSpPr txBox="1">
                <a:spLocks noRot="1" noChangeAspect="1" noMove="1" noResize="1" noEditPoints="1" noAdjustHandles="1" noChangeArrowheads="1" noChangeShapeType="1" noTextEdit="1"/>
              </p:cNvSpPr>
              <p:nvPr/>
            </p:nvSpPr>
            <p:spPr>
              <a:xfrm>
                <a:off x="5954981" y="5647553"/>
                <a:ext cx="407547" cy="430887"/>
              </a:xfrm>
              <a:prstGeom prst="rect">
                <a:avLst/>
              </a:prstGeom>
              <a:blipFill>
                <a:blip r:embed="rId9"/>
                <a:stretch>
                  <a:fillRect/>
                </a:stretch>
              </a:blipFill>
            </p:spPr>
            <p:txBody>
              <a:bodyPr/>
              <a:lstStyle/>
              <a:p>
                <a:r>
                  <a:rPr lang="en-US">
                    <a:noFill/>
                  </a:rPr>
                  <a:t> </a:t>
                </a:r>
              </a:p>
            </p:txBody>
          </p:sp>
        </mc:Fallback>
      </mc:AlternateContent>
      <p:sp>
        <p:nvSpPr>
          <p:cNvPr id="51" name="Slide Number Placeholder 50"/>
          <p:cNvSpPr>
            <a:spLocks noGrp="1"/>
          </p:cNvSpPr>
          <p:nvPr>
            <p:ph type="sldNum" sz="quarter" idx="12"/>
          </p:nvPr>
        </p:nvSpPr>
        <p:spPr/>
        <p:txBody>
          <a:bodyPr/>
          <a:lstStyle/>
          <a:p>
            <a:fld id="{3B5F642D-6A31-4596-8C22-CC368C1BDF36}" type="slidenum">
              <a:rPr lang="de-CH" smtClean="0"/>
              <a:pPr/>
              <a:t>14</a:t>
            </a:fld>
            <a:endParaRPr lang="de-CH" dirty="0"/>
          </a:p>
        </p:txBody>
      </p:sp>
      <p:cxnSp>
        <p:nvCxnSpPr>
          <p:cNvPr id="52" name="Straight Arrow Connector 51"/>
          <p:cNvCxnSpPr>
            <a:cxnSpLocks/>
            <a:stCxn id="9" idx="7"/>
          </p:cNvCxnSpPr>
          <p:nvPr/>
        </p:nvCxnSpPr>
        <p:spPr>
          <a:xfrm flipV="1">
            <a:off x="4550164" y="4649302"/>
            <a:ext cx="271386" cy="298506"/>
          </a:xfrm>
          <a:prstGeom prst="straightConnector1">
            <a:avLst/>
          </a:prstGeom>
          <a:ln w="28575">
            <a:solidFill>
              <a:schemeClr val="accent2"/>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7" name="Straight Arrow Connector 56"/>
          <p:cNvCxnSpPr>
            <a:cxnSpLocks/>
            <a:stCxn id="9" idx="1"/>
            <a:endCxn id="11" idx="5"/>
          </p:cNvCxnSpPr>
          <p:nvPr/>
        </p:nvCxnSpPr>
        <p:spPr>
          <a:xfrm flipH="1" flipV="1">
            <a:off x="4233328" y="4714919"/>
            <a:ext cx="191836" cy="232889"/>
          </a:xfrm>
          <a:prstGeom prst="straightConnector1">
            <a:avLst/>
          </a:prstGeom>
          <a:ln w="28575">
            <a:solidFill>
              <a:schemeClr val="accent2"/>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9" name="Straight Arrow Connector 68"/>
          <p:cNvCxnSpPr>
            <a:cxnSpLocks/>
            <a:stCxn id="12" idx="0"/>
          </p:cNvCxnSpPr>
          <p:nvPr/>
        </p:nvCxnSpPr>
        <p:spPr>
          <a:xfrm flipV="1">
            <a:off x="6667354" y="5026066"/>
            <a:ext cx="0" cy="440330"/>
          </a:xfrm>
          <a:prstGeom prst="straightConnector1">
            <a:avLst/>
          </a:prstGeom>
          <a:ln w="28575">
            <a:solidFill>
              <a:schemeClr val="accent2"/>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2" name="Straight Arrow Connector 71"/>
          <p:cNvCxnSpPr>
            <a:cxnSpLocks/>
            <a:stCxn id="7" idx="4"/>
            <a:endCxn id="17" idx="0"/>
          </p:cNvCxnSpPr>
          <p:nvPr/>
        </p:nvCxnSpPr>
        <p:spPr>
          <a:xfrm>
            <a:off x="6036178" y="1764377"/>
            <a:ext cx="150889" cy="3627085"/>
          </a:xfrm>
          <a:prstGeom prst="straightConnector1">
            <a:avLst/>
          </a:prstGeom>
          <a:ln w="28575">
            <a:solidFill>
              <a:srgbClr val="FF0000"/>
            </a:solidFill>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5655593" y="967365"/>
                <a:ext cx="76117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𝑠</m:t>
                          </m:r>
                          <m:r>
                            <a:rPr lang="en-US" sz="2800" b="0" i="1" smtClean="0">
                              <a:latin typeface="Cambria Math" panose="02040503050406030204" pitchFamily="18" charset="0"/>
                            </a:rPr>
                            <m:t>−1</m:t>
                          </m:r>
                        </m:sub>
                      </m:sSub>
                    </m:oMath>
                  </m:oMathPara>
                </a14:m>
                <a:endParaRPr lang="en-US" sz="2800" dirty="0"/>
              </a:p>
            </p:txBody>
          </p:sp>
        </mc:Choice>
        <mc:Fallback xmlns="">
          <p:sp>
            <p:nvSpPr>
              <p:cNvPr id="75" name="TextBox 74"/>
              <p:cNvSpPr txBox="1">
                <a:spLocks noRot="1" noChangeAspect="1" noMove="1" noResize="1" noEditPoints="1" noAdjustHandles="1" noChangeArrowheads="1" noChangeShapeType="1" noTextEdit="1"/>
              </p:cNvSpPr>
              <p:nvPr/>
            </p:nvSpPr>
            <p:spPr>
              <a:xfrm>
                <a:off x="5655593" y="967365"/>
                <a:ext cx="761170" cy="430887"/>
              </a:xfrm>
              <a:prstGeom prst="rect">
                <a:avLst/>
              </a:prstGeom>
              <a:blipFill>
                <a:blip r:embed="rId10"/>
                <a:stretch>
                  <a:fillRect/>
                </a:stretch>
              </a:blipFill>
            </p:spPr>
            <p:txBody>
              <a:bodyPr/>
              <a:lstStyle/>
              <a:p>
                <a:r>
                  <a:rPr lang="en-US">
                    <a:noFill/>
                  </a:rPr>
                  <a:t> </a:t>
                </a:r>
              </a:p>
            </p:txBody>
          </p:sp>
        </mc:Fallback>
      </mc:AlternateContent>
      <p:sp>
        <p:nvSpPr>
          <p:cNvPr id="76" name="Oval 75"/>
          <p:cNvSpPr/>
          <p:nvPr/>
        </p:nvSpPr>
        <p:spPr>
          <a:xfrm>
            <a:off x="6097498" y="5484230"/>
            <a:ext cx="176778" cy="176778"/>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8" name="Group 87"/>
          <p:cNvGrpSpPr/>
          <p:nvPr/>
        </p:nvGrpSpPr>
        <p:grpSpPr>
          <a:xfrm>
            <a:off x="4610070" y="3988920"/>
            <a:ext cx="2145673" cy="819360"/>
            <a:chOff x="4610070" y="3988920"/>
            <a:chExt cx="2217420" cy="819360"/>
          </a:xfrm>
        </p:grpSpPr>
        <mc:AlternateContent xmlns:mc="http://schemas.openxmlformats.org/markup-compatibility/2006" xmlns:p14="http://schemas.microsoft.com/office/powerpoint/2010/main">
          <mc:Choice Requires="p14">
            <p:contentPart p14:bwMode="auto" r:id="rId11">
              <p14:nvContentPartPr>
                <p14:cNvPr id="85" name="Ink 84"/>
                <p14:cNvContentPartPr/>
                <p14:nvPr/>
              </p14:nvContentPartPr>
              <p14:xfrm>
                <a:off x="4610070" y="3988920"/>
                <a:ext cx="2141460" cy="762120"/>
              </p14:xfrm>
            </p:contentPart>
          </mc:Choice>
          <mc:Fallback xmlns="">
            <p:pic>
              <p:nvPicPr>
                <p:cNvPr id="85" name="Ink 84"/>
                <p:cNvPicPr/>
                <p:nvPr/>
              </p:nvPicPr>
              <p:blipFill>
                <a:blip r:embed="rId12"/>
                <a:stretch>
                  <a:fillRect/>
                </a:stretch>
              </p:blipFill>
              <p:spPr>
                <a:xfrm>
                  <a:off x="4595191" y="3974527"/>
                  <a:ext cx="2170474" cy="79018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7" name="Ink 86"/>
                <p14:cNvContentPartPr/>
                <p14:nvPr/>
              </p14:nvContentPartPr>
              <p14:xfrm>
                <a:off x="6636870" y="4606140"/>
                <a:ext cx="190620" cy="202140"/>
              </p14:xfrm>
            </p:contentPart>
          </mc:Choice>
          <mc:Fallback xmlns="">
            <p:pic>
              <p:nvPicPr>
                <p:cNvPr id="87" name="Ink 86"/>
                <p:cNvPicPr/>
                <p:nvPr/>
              </p:nvPicPr>
              <p:blipFill>
                <a:blip r:embed="rId14"/>
                <a:stretch>
                  <a:fillRect/>
                </a:stretch>
              </p:blipFill>
              <p:spPr>
                <a:xfrm>
                  <a:off x="6622007" y="4591753"/>
                  <a:ext cx="219603" cy="230195"/>
                </a:xfrm>
                <a:prstGeom prst="rect">
                  <a:avLst/>
                </a:prstGeom>
              </p:spPr>
            </p:pic>
          </mc:Fallback>
        </mc:AlternateContent>
      </p:grpSp>
      <p:sp>
        <p:nvSpPr>
          <p:cNvPr id="89" name="TextBox 88"/>
          <p:cNvSpPr txBox="1"/>
          <p:nvPr/>
        </p:nvSpPr>
        <p:spPr>
          <a:xfrm>
            <a:off x="5166444" y="3426044"/>
            <a:ext cx="913905" cy="523220"/>
          </a:xfrm>
          <a:prstGeom prst="rect">
            <a:avLst/>
          </a:prstGeom>
          <a:noFill/>
        </p:spPr>
        <p:txBody>
          <a:bodyPr wrap="none" rtlCol="0">
            <a:spAutoFit/>
          </a:bodyPr>
          <a:lstStyle/>
          <a:p>
            <a:r>
              <a:rPr lang="en-US" sz="2800" dirty="0"/>
              <a:t>Copy</a:t>
            </a:r>
          </a:p>
        </p:txBody>
      </p:sp>
    </p:spTree>
    <p:custDataLst>
      <p:tags r:id="rId1"/>
    </p:custDataLst>
    <p:extLst>
      <p:ext uri="{BB962C8B-B14F-4D97-AF65-F5344CB8AC3E}">
        <p14:creationId xmlns:p14="http://schemas.microsoft.com/office/powerpoint/2010/main" val="206526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5" grpId="0"/>
      <p:bldP spid="76" grpId="0" animBg="1"/>
      <p:bldP spid="89" grpId="0"/>
      <p:bldP spid="8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Shift the rest of the light path</a:t>
            </a:r>
          </a:p>
        </p:txBody>
      </p:sp>
      <p:sp>
        <p:nvSpPr>
          <p:cNvPr id="4" name="Slide Number Placeholder 3"/>
          <p:cNvSpPr>
            <a:spLocks noGrp="1"/>
          </p:cNvSpPr>
          <p:nvPr>
            <p:ph type="sldNum" sz="quarter" idx="12"/>
          </p:nvPr>
        </p:nvSpPr>
        <p:spPr/>
        <p:txBody>
          <a:bodyPr/>
          <a:lstStyle/>
          <a:p>
            <a:fld id="{3B5F642D-6A31-4596-8C22-CC368C1BDF36}" type="slidenum">
              <a:rPr lang="de-CH" smtClean="0"/>
              <a:pPr/>
              <a:t>15</a:t>
            </a:fld>
            <a:endParaRPr lang="de-CH" dirty="0"/>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9585" y="1780417"/>
            <a:ext cx="6318665" cy="3450323"/>
          </a:xfrm>
          <a:prstGeom prst="rect">
            <a:avLst/>
          </a:prstGeom>
        </p:spPr>
      </p:pic>
      <p:cxnSp>
        <p:nvCxnSpPr>
          <p:cNvPr id="6" name="Straight Arrow Connector 5"/>
          <p:cNvCxnSpPr>
            <a:cxnSpLocks/>
            <a:stCxn id="7" idx="5"/>
          </p:cNvCxnSpPr>
          <p:nvPr/>
        </p:nvCxnSpPr>
        <p:spPr>
          <a:xfrm>
            <a:off x="4107732" y="2502454"/>
            <a:ext cx="753662" cy="546153"/>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 name="Oval 6"/>
          <p:cNvSpPr/>
          <p:nvPr/>
        </p:nvSpPr>
        <p:spPr>
          <a:xfrm>
            <a:off x="3956843" y="2351565"/>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4861395" y="3012239"/>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Oval 8"/>
          <p:cNvSpPr/>
          <p:nvPr/>
        </p:nvSpPr>
        <p:spPr>
          <a:xfrm>
            <a:off x="8357070" y="1893051"/>
            <a:ext cx="176778" cy="176778"/>
          </a:xfrm>
          <a:prstGeom prst="ellipse">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Oval 9"/>
          <p:cNvSpPr/>
          <p:nvPr/>
        </p:nvSpPr>
        <p:spPr>
          <a:xfrm>
            <a:off x="6853682" y="3012239"/>
            <a:ext cx="176778" cy="176778"/>
          </a:xfrm>
          <a:prstGeom prst="ellipse">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Oval 10"/>
          <p:cNvSpPr/>
          <p:nvPr/>
        </p:nvSpPr>
        <p:spPr>
          <a:xfrm>
            <a:off x="4941450" y="4579385"/>
            <a:ext cx="1105465" cy="152400"/>
          </a:xfrm>
          <a:prstGeom prst="ellipse">
            <a:avLst/>
          </a:prstGeom>
          <a:solidFill>
            <a:schemeClr val="accent1">
              <a:lumMod val="60000"/>
              <a:lumOff val="4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5393605" y="4523143"/>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p:cNvSpPr/>
          <p:nvPr/>
        </p:nvSpPr>
        <p:spPr>
          <a:xfrm>
            <a:off x="5775687" y="4523143"/>
            <a:ext cx="176778" cy="176778"/>
          </a:xfrm>
          <a:prstGeom prst="ellipse">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Arrow Connector 13"/>
          <p:cNvCxnSpPr>
            <a:cxnSpLocks/>
            <a:stCxn id="8" idx="4"/>
            <a:endCxn id="12" idx="0"/>
          </p:cNvCxnSpPr>
          <p:nvPr/>
        </p:nvCxnSpPr>
        <p:spPr>
          <a:xfrm>
            <a:off x="4949784" y="3189017"/>
            <a:ext cx="532210" cy="133412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Arrow Connector 14"/>
          <p:cNvCxnSpPr>
            <a:cxnSpLocks/>
            <a:stCxn id="10" idx="3"/>
            <a:endCxn id="13" idx="7"/>
          </p:cNvCxnSpPr>
          <p:nvPr/>
        </p:nvCxnSpPr>
        <p:spPr>
          <a:xfrm flipH="1">
            <a:off x="5926576" y="3163128"/>
            <a:ext cx="952995" cy="1385904"/>
          </a:xfrm>
          <a:prstGeom prst="straightConnector1">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Arrow Connector 15"/>
          <p:cNvCxnSpPr>
            <a:cxnSpLocks/>
            <a:stCxn id="9" idx="3"/>
            <a:endCxn id="10" idx="7"/>
          </p:cNvCxnSpPr>
          <p:nvPr/>
        </p:nvCxnSpPr>
        <p:spPr>
          <a:xfrm flipH="1">
            <a:off x="7004571" y="2043940"/>
            <a:ext cx="1378388" cy="994188"/>
          </a:xfrm>
          <a:prstGeom prst="straightConnector1">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7" name="Oval 16"/>
          <p:cNvSpPr/>
          <p:nvPr/>
        </p:nvSpPr>
        <p:spPr>
          <a:xfrm>
            <a:off x="4107732" y="2122766"/>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Oval 17"/>
          <p:cNvSpPr/>
          <p:nvPr/>
        </p:nvSpPr>
        <p:spPr>
          <a:xfrm>
            <a:off x="5780047" y="3019297"/>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Oval 18"/>
          <p:cNvSpPr/>
          <p:nvPr/>
        </p:nvSpPr>
        <p:spPr>
          <a:xfrm>
            <a:off x="6795945" y="4523143"/>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Arrow Connector 19"/>
          <p:cNvCxnSpPr>
            <a:cxnSpLocks/>
            <a:stCxn id="17" idx="5"/>
            <a:endCxn id="18" idx="1"/>
          </p:cNvCxnSpPr>
          <p:nvPr/>
        </p:nvCxnSpPr>
        <p:spPr>
          <a:xfrm>
            <a:off x="4258621" y="2273655"/>
            <a:ext cx="1547315" cy="771531"/>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Arrow Connector 20"/>
          <p:cNvCxnSpPr>
            <a:cxnSpLocks/>
            <a:stCxn id="18" idx="5"/>
            <a:endCxn id="19" idx="1"/>
          </p:cNvCxnSpPr>
          <p:nvPr/>
        </p:nvCxnSpPr>
        <p:spPr>
          <a:xfrm>
            <a:off x="5930936" y="3170186"/>
            <a:ext cx="890898" cy="1378846"/>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2" name="Oval 21"/>
          <p:cNvSpPr/>
          <p:nvPr/>
        </p:nvSpPr>
        <p:spPr>
          <a:xfrm>
            <a:off x="7186572" y="4523143"/>
            <a:ext cx="176778" cy="176778"/>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3" name="Straight Arrow Connector 22"/>
          <p:cNvCxnSpPr>
            <a:cxnSpLocks/>
            <a:stCxn id="12" idx="6"/>
            <a:endCxn id="13" idx="2"/>
          </p:cNvCxnSpPr>
          <p:nvPr/>
        </p:nvCxnSpPr>
        <p:spPr>
          <a:xfrm>
            <a:off x="5570383" y="4611532"/>
            <a:ext cx="205304" cy="0"/>
          </a:xfrm>
          <a:prstGeom prst="straightConnector1">
            <a:avLst/>
          </a:prstGeom>
          <a:ln w="28575">
            <a:solidFill>
              <a:schemeClr val="accent2"/>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4" name="Straight Arrow Connector 23"/>
          <p:cNvCxnSpPr>
            <a:cxnSpLocks/>
            <a:stCxn id="19" idx="6"/>
            <a:endCxn id="22" idx="2"/>
          </p:cNvCxnSpPr>
          <p:nvPr/>
        </p:nvCxnSpPr>
        <p:spPr>
          <a:xfrm>
            <a:off x="6972723" y="4611532"/>
            <a:ext cx="213849" cy="0"/>
          </a:xfrm>
          <a:prstGeom prst="straightConnector1">
            <a:avLst/>
          </a:prstGeom>
          <a:ln w="28575">
            <a:solidFill>
              <a:schemeClr val="accent2"/>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5" name="Straight Arrow Connector 24"/>
          <p:cNvCxnSpPr>
            <a:cxnSpLocks/>
            <a:stCxn id="10" idx="4"/>
            <a:endCxn id="22" idx="0"/>
          </p:cNvCxnSpPr>
          <p:nvPr/>
        </p:nvCxnSpPr>
        <p:spPr>
          <a:xfrm>
            <a:off x="6942071" y="3189017"/>
            <a:ext cx="332890" cy="1334126"/>
          </a:xfrm>
          <a:prstGeom prst="straightConnector1">
            <a:avLst/>
          </a:prstGeom>
          <a:ln w="28575">
            <a:solidFill>
              <a:srgbClr val="FF0000"/>
            </a:solidFill>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6" name="Multiplication Sign 25"/>
          <p:cNvSpPr/>
          <p:nvPr/>
        </p:nvSpPr>
        <p:spPr>
          <a:xfrm>
            <a:off x="6975668" y="3704570"/>
            <a:ext cx="299293" cy="29929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a:cxnSpLocks/>
            <a:stCxn id="9" idx="3"/>
            <a:endCxn id="10" idx="7"/>
          </p:cNvCxnSpPr>
          <p:nvPr/>
        </p:nvCxnSpPr>
        <p:spPr>
          <a:xfrm flipH="1">
            <a:off x="7004571" y="2043940"/>
            <a:ext cx="1378388" cy="994188"/>
          </a:xfrm>
          <a:prstGeom prst="straightConnector1">
            <a:avLst/>
          </a:prstGeom>
          <a:ln w="28575">
            <a:solidFill>
              <a:srgbClr val="FF0000"/>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6899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Shift the rest of the light path</a:t>
            </a:r>
          </a:p>
        </p:txBody>
      </p:sp>
      <p:sp>
        <p:nvSpPr>
          <p:cNvPr id="4" name="Content Placeholder 9"/>
          <p:cNvSpPr txBox="1">
            <a:spLocks/>
          </p:cNvSpPr>
          <p:nvPr/>
        </p:nvSpPr>
        <p:spPr>
          <a:xfrm>
            <a:off x="838200" y="1222978"/>
            <a:ext cx="3958771" cy="5954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t>Case 1:</a:t>
            </a:r>
            <a:r>
              <a:rPr lang="en-US" dirty="0"/>
              <a:t> Diffuse parent</a:t>
            </a:r>
          </a:p>
        </p:txBody>
      </p:sp>
      <p:grpSp>
        <p:nvGrpSpPr>
          <p:cNvPr id="5" name="Group 4"/>
          <p:cNvGrpSpPr/>
          <p:nvPr/>
        </p:nvGrpSpPr>
        <p:grpSpPr>
          <a:xfrm>
            <a:off x="838200" y="1861048"/>
            <a:ext cx="4196821" cy="3537208"/>
            <a:chOff x="908580" y="2401737"/>
            <a:chExt cx="4196821" cy="3537208"/>
          </a:xfrm>
        </p:grpSpPr>
        <p:pic>
          <p:nvPicPr>
            <p:cNvPr id="6" name="Graphic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6499" y="2401737"/>
              <a:ext cx="3898902" cy="3190006"/>
            </a:xfrm>
            <a:prstGeom prst="rect">
              <a:avLst/>
            </a:prstGeom>
          </p:spPr>
        </p:pic>
        <p:cxnSp>
          <p:nvCxnSpPr>
            <p:cNvPr id="7" name="Straight Arrow Connector 6"/>
            <p:cNvCxnSpPr>
              <a:cxnSpLocks/>
              <a:stCxn id="8" idx="1"/>
            </p:cNvCxnSpPr>
            <p:nvPr/>
          </p:nvCxnSpPr>
          <p:spPr>
            <a:xfrm flipH="1" flipV="1">
              <a:off x="3759201" y="2708366"/>
              <a:ext cx="651694" cy="1051354"/>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 name="Oval 7"/>
            <p:cNvSpPr/>
            <p:nvPr/>
          </p:nvSpPr>
          <p:spPr>
            <a:xfrm>
              <a:off x="4385006" y="3733831"/>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Oval 8"/>
            <p:cNvSpPr/>
            <p:nvPr/>
          </p:nvSpPr>
          <p:spPr>
            <a:xfrm>
              <a:off x="3608312" y="2531588"/>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Oval 9"/>
            <p:cNvSpPr/>
            <p:nvPr/>
          </p:nvSpPr>
          <p:spPr>
            <a:xfrm>
              <a:off x="1343356" y="4502096"/>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Oval 10"/>
            <p:cNvSpPr/>
            <p:nvPr/>
          </p:nvSpPr>
          <p:spPr>
            <a:xfrm>
              <a:off x="1765631" y="4838731"/>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2328538" y="5022171"/>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Arrow Connector 12"/>
            <p:cNvCxnSpPr>
              <a:cxnSpLocks/>
              <a:stCxn id="9" idx="3"/>
              <a:endCxn id="11" idx="7"/>
            </p:cNvCxnSpPr>
            <p:nvPr/>
          </p:nvCxnSpPr>
          <p:spPr>
            <a:xfrm flipH="1">
              <a:off x="1916520" y="2682477"/>
              <a:ext cx="1717681" cy="2182143"/>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4" name="Straight Arrow Connector 13"/>
            <p:cNvCxnSpPr>
              <a:cxnSpLocks/>
              <a:endCxn id="10" idx="0"/>
            </p:cNvCxnSpPr>
            <p:nvPr/>
          </p:nvCxnSpPr>
          <p:spPr>
            <a:xfrm>
              <a:off x="1113913" y="3668486"/>
              <a:ext cx="317832" cy="83361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Arrow Connector 14"/>
            <p:cNvCxnSpPr>
              <a:cxnSpLocks/>
              <a:endCxn id="12" idx="1"/>
            </p:cNvCxnSpPr>
            <p:nvPr/>
          </p:nvCxnSpPr>
          <p:spPr>
            <a:xfrm>
              <a:off x="1453585" y="3477986"/>
              <a:ext cx="900842" cy="1570074"/>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Arrow Connector 15"/>
            <p:cNvCxnSpPr>
              <a:cxnSpLocks/>
              <a:stCxn id="9" idx="4"/>
              <a:endCxn id="17" idx="0"/>
            </p:cNvCxnSpPr>
            <p:nvPr/>
          </p:nvCxnSpPr>
          <p:spPr>
            <a:xfrm flipH="1">
              <a:off x="2884142" y="2708366"/>
              <a:ext cx="812559" cy="2348605"/>
            </a:xfrm>
            <a:prstGeom prst="straightConnector1">
              <a:avLst/>
            </a:prstGeom>
            <a:ln w="28575">
              <a:solidFill>
                <a:srgbClr val="FF0000"/>
              </a:solidFill>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7" name="Oval 16"/>
            <p:cNvSpPr/>
            <p:nvPr/>
          </p:nvSpPr>
          <p:spPr>
            <a:xfrm>
              <a:off x="2795753" y="5056971"/>
              <a:ext cx="176778" cy="176778"/>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a:off x="908580" y="4571185"/>
                  <a:ext cx="41588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𝑡</m:t>
                            </m:r>
                          </m:sub>
                        </m:sSub>
                      </m:oMath>
                    </m:oMathPara>
                  </a14:m>
                  <a:endParaRPr lang="en-US" sz="2800" dirty="0"/>
                </a:p>
              </p:txBody>
            </p:sp>
          </mc:Choice>
          <mc:Fallback xmlns="">
            <p:sp>
              <p:nvSpPr>
                <p:cNvPr id="26" name="TextBox 25"/>
                <p:cNvSpPr txBox="1">
                  <a:spLocks noRot="1" noChangeAspect="1" noMove="1" noResize="1" noEditPoints="1" noAdjustHandles="1" noChangeArrowheads="1" noChangeShapeType="1" noTextEdit="1"/>
                </p:cNvSpPr>
                <p:nvPr/>
              </p:nvSpPr>
              <p:spPr>
                <a:xfrm>
                  <a:off x="908580" y="4571185"/>
                  <a:ext cx="415883" cy="4308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964067" y="5160855"/>
                  <a:ext cx="41588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𝑥</m:t>
                            </m:r>
                          </m:e>
                          <m:sub>
                            <m:r>
                              <a:rPr lang="en-US" sz="2800" b="0" i="1" smtClean="0">
                                <a:latin typeface="Cambria Math" panose="02040503050406030204" pitchFamily="18" charset="0"/>
                              </a:rPr>
                              <m:t>𝑡</m:t>
                            </m:r>
                          </m:sub>
                          <m:sup>
                            <m:r>
                              <a:rPr lang="en-US" sz="2800" b="0" i="1" smtClean="0">
                                <a:latin typeface="Cambria Math" panose="02040503050406030204" pitchFamily="18" charset="0"/>
                              </a:rPr>
                              <m:t>′</m:t>
                            </m:r>
                          </m:sup>
                        </m:sSubSup>
                      </m:oMath>
                    </m:oMathPara>
                  </a14:m>
                  <a:endParaRPr lang="en-US" sz="2800" dirty="0"/>
                </a:p>
              </p:txBody>
            </p:sp>
          </mc:Choice>
          <mc:Fallback xmlns="">
            <p:sp>
              <p:nvSpPr>
                <p:cNvPr id="27" name="TextBox 26"/>
                <p:cNvSpPr txBox="1">
                  <a:spLocks noRot="1" noChangeAspect="1" noMove="1" noResize="1" noEditPoints="1" noAdjustHandles="1" noChangeArrowheads="1" noChangeShapeType="1" noTextEdit="1"/>
                </p:cNvSpPr>
                <p:nvPr/>
              </p:nvSpPr>
              <p:spPr>
                <a:xfrm>
                  <a:off x="1964067" y="5160855"/>
                  <a:ext cx="415883"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467413" y="4922310"/>
                  <a:ext cx="39748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𝑠</m:t>
                            </m:r>
                          </m:sub>
                        </m:sSub>
                      </m:oMath>
                    </m:oMathPara>
                  </a14:m>
                  <a:endParaRPr lang="en-US" sz="2800" dirty="0"/>
                </a:p>
              </p:txBody>
            </p:sp>
          </mc:Choice>
          <mc:Fallback xmlns="">
            <p:sp>
              <p:nvSpPr>
                <p:cNvPr id="28" name="TextBox 27"/>
                <p:cNvSpPr txBox="1">
                  <a:spLocks noRot="1" noChangeAspect="1" noMove="1" noResize="1" noEditPoints="1" noAdjustHandles="1" noChangeArrowheads="1" noChangeShapeType="1" noTextEdit="1"/>
                </p:cNvSpPr>
                <p:nvPr/>
              </p:nvSpPr>
              <p:spPr>
                <a:xfrm>
                  <a:off x="1467413" y="4922310"/>
                  <a:ext cx="397481"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622756" y="5508058"/>
                  <a:ext cx="44121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𝑦</m:t>
                            </m:r>
                          </m:e>
                          <m:sub>
                            <m:r>
                              <a:rPr lang="en-US" sz="2800" b="0" i="1" smtClean="0">
                                <a:latin typeface="Cambria Math" panose="02040503050406030204" pitchFamily="18" charset="0"/>
                              </a:rPr>
                              <m:t>𝑠</m:t>
                            </m:r>
                          </m:sub>
                          <m:sup>
                            <m:r>
                              <a:rPr lang="en-US" sz="2800" b="0" i="1" smtClean="0">
                                <a:latin typeface="Cambria Math" panose="02040503050406030204" pitchFamily="18" charset="0"/>
                              </a:rPr>
                              <m:t>∗</m:t>
                            </m:r>
                          </m:sup>
                        </m:sSubSup>
                      </m:oMath>
                    </m:oMathPara>
                  </a14:m>
                  <a:endParaRPr lang="en-US" sz="28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622756" y="5508058"/>
                  <a:ext cx="441211"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102770" y="4623287"/>
                  <a:ext cx="40754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𝑦</m:t>
                            </m:r>
                          </m:e>
                          <m:sub>
                            <m:r>
                              <a:rPr lang="en-US" sz="2800" b="0" i="1" smtClean="0">
                                <a:latin typeface="Cambria Math" panose="02040503050406030204" pitchFamily="18" charset="0"/>
                              </a:rPr>
                              <m:t>𝑠</m:t>
                            </m:r>
                          </m:sub>
                          <m:sup>
                            <m:r>
                              <a:rPr lang="en-US" sz="2800" b="0" i="1" smtClean="0">
                                <a:latin typeface="Cambria Math" panose="02040503050406030204" pitchFamily="18" charset="0"/>
                              </a:rPr>
                              <m:t>′</m:t>
                            </m:r>
                          </m:sup>
                        </m:sSubSup>
                      </m:oMath>
                    </m:oMathPara>
                  </a14:m>
                  <a:endParaRPr lang="en-US" sz="2800" dirty="0"/>
                </a:p>
              </p:txBody>
            </p:sp>
          </mc:Choice>
          <mc:Fallback xmlns="">
            <p:sp>
              <p:nvSpPr>
                <p:cNvPr id="30" name="TextBox 29"/>
                <p:cNvSpPr txBox="1">
                  <a:spLocks noRot="1" noChangeAspect="1" noMove="1" noResize="1" noEditPoints="1" noAdjustHandles="1" noChangeArrowheads="1" noChangeShapeType="1" noTextEdit="1"/>
                </p:cNvSpPr>
                <p:nvPr/>
              </p:nvSpPr>
              <p:spPr>
                <a:xfrm>
                  <a:off x="3102770" y="4623287"/>
                  <a:ext cx="407547" cy="430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620382" y="2425454"/>
                  <a:ext cx="76117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𝑠</m:t>
                            </m:r>
                            <m:r>
                              <a:rPr lang="en-US" sz="2800" b="0" i="1" smtClean="0">
                                <a:latin typeface="Cambria Math" panose="02040503050406030204" pitchFamily="18" charset="0"/>
                              </a:rPr>
                              <m:t>−1</m:t>
                            </m:r>
                          </m:sub>
                        </m:sSub>
                      </m:oMath>
                    </m:oMathPara>
                  </a14:m>
                  <a:endParaRPr lang="en-US" sz="28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620382" y="2425454"/>
                  <a:ext cx="761170" cy="430887"/>
                </a:xfrm>
                <a:prstGeom prst="rect">
                  <a:avLst/>
                </a:prstGeom>
                <a:blipFill>
                  <a:blip r:embed="rId11"/>
                  <a:stretch>
                    <a:fillRect/>
                  </a:stretch>
                </a:blipFill>
              </p:spPr>
              <p:txBody>
                <a:bodyPr/>
                <a:lstStyle/>
                <a:p>
                  <a:r>
                    <a:rPr lang="en-US">
                      <a:noFill/>
                    </a:rPr>
                    <a:t> </a:t>
                  </a:r>
                </a:p>
              </p:txBody>
            </p:sp>
          </mc:Fallback>
        </mc:AlternateContent>
      </p:grpSp>
      <p:sp>
        <p:nvSpPr>
          <p:cNvPr id="25" name="Content Placeholder 9"/>
          <p:cNvSpPr txBox="1">
            <a:spLocks/>
          </p:cNvSpPr>
          <p:nvPr/>
        </p:nvSpPr>
        <p:spPr>
          <a:xfrm>
            <a:off x="6554585" y="1247566"/>
            <a:ext cx="4107873" cy="5954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Case 2:</a:t>
            </a:r>
            <a:r>
              <a:rPr lang="en-US" dirty="0"/>
              <a:t> “Specular” parent</a:t>
            </a:r>
          </a:p>
        </p:txBody>
      </p:sp>
      <p:pic>
        <p:nvPicPr>
          <p:cNvPr id="26" name="Graphic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10003" y="1934061"/>
            <a:ext cx="3630005" cy="3130639"/>
          </a:xfrm>
          <a:prstGeom prst="rect">
            <a:avLst/>
          </a:prstGeom>
        </p:spPr>
      </p:pic>
      <p:sp>
        <p:nvSpPr>
          <p:cNvPr id="27" name="Rectangle 26"/>
          <p:cNvSpPr/>
          <p:nvPr/>
        </p:nvSpPr>
        <p:spPr>
          <a:xfrm>
            <a:off x="6287988" y="5275052"/>
            <a:ext cx="4167488" cy="1384995"/>
          </a:xfrm>
          <a:prstGeom prst="rect">
            <a:avLst/>
          </a:prstGeom>
        </p:spPr>
        <p:txBody>
          <a:bodyPr wrap="none">
            <a:spAutoFit/>
          </a:bodyPr>
          <a:lstStyle/>
          <a:p>
            <a:pPr algn="ctr"/>
            <a:r>
              <a:rPr lang="en-US" sz="2800" dirty="0"/>
              <a:t>Find a valid light path </a:t>
            </a:r>
          </a:p>
          <a:p>
            <a:pPr algn="ctr"/>
            <a:r>
              <a:rPr lang="en-US" sz="2800" dirty="0"/>
              <a:t>using Manifold Exploration </a:t>
            </a:r>
          </a:p>
          <a:p>
            <a:pPr algn="ctr"/>
            <a:r>
              <a:rPr lang="en-US" sz="2800" dirty="0"/>
              <a:t>[Jakob et al. 2012].</a:t>
            </a:r>
          </a:p>
        </p:txBody>
      </p:sp>
      <p:sp>
        <p:nvSpPr>
          <p:cNvPr id="3" name="Slide Number Placeholder 2"/>
          <p:cNvSpPr>
            <a:spLocks noGrp="1"/>
          </p:cNvSpPr>
          <p:nvPr>
            <p:ph type="sldNum" sz="quarter" idx="12"/>
          </p:nvPr>
        </p:nvSpPr>
        <p:spPr/>
        <p:txBody>
          <a:bodyPr/>
          <a:lstStyle/>
          <a:p>
            <a:fld id="{3B5F642D-6A31-4596-8C22-CC368C1BDF36}" type="slidenum">
              <a:rPr lang="de-CH" smtClean="0"/>
              <a:pPr/>
              <a:t>16</a:t>
            </a:fld>
            <a:endParaRPr lang="de-CH" dirty="0"/>
          </a:p>
        </p:txBody>
      </p:sp>
    </p:spTree>
    <p:custDataLst>
      <p:tags r:id="rId1"/>
    </p:custDataLst>
    <p:extLst>
      <p:ext uri="{BB962C8B-B14F-4D97-AF65-F5344CB8AC3E}">
        <p14:creationId xmlns:p14="http://schemas.microsoft.com/office/powerpoint/2010/main" val="325548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5" grpId="0" build="p"/>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Finish !</a:t>
            </a:r>
          </a:p>
        </p:txBody>
      </p:sp>
      <p:sp>
        <p:nvSpPr>
          <p:cNvPr id="4" name="Slide Number Placeholder 3"/>
          <p:cNvSpPr>
            <a:spLocks noGrp="1"/>
          </p:cNvSpPr>
          <p:nvPr>
            <p:ph type="sldNum" sz="quarter" idx="12"/>
          </p:nvPr>
        </p:nvSpPr>
        <p:spPr/>
        <p:txBody>
          <a:bodyPr/>
          <a:lstStyle/>
          <a:p>
            <a:fld id="{3B5F642D-6A31-4596-8C22-CC368C1BDF36}" type="slidenum">
              <a:rPr lang="de-CH" smtClean="0"/>
              <a:pPr/>
              <a:t>17</a:t>
            </a:fld>
            <a:endParaRPr lang="de-CH"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8819" y="1744175"/>
            <a:ext cx="6318665" cy="3450323"/>
          </a:xfrm>
          <a:prstGeom prst="rect">
            <a:avLst/>
          </a:prstGeom>
        </p:spPr>
      </p:pic>
      <p:cxnSp>
        <p:nvCxnSpPr>
          <p:cNvPr id="6" name="Straight Arrow Connector 5"/>
          <p:cNvCxnSpPr>
            <a:cxnSpLocks/>
            <a:stCxn id="7" idx="5"/>
          </p:cNvCxnSpPr>
          <p:nvPr/>
        </p:nvCxnSpPr>
        <p:spPr>
          <a:xfrm>
            <a:off x="4336966" y="2466212"/>
            <a:ext cx="753662" cy="546153"/>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 name="Oval 6"/>
          <p:cNvSpPr/>
          <p:nvPr/>
        </p:nvSpPr>
        <p:spPr>
          <a:xfrm>
            <a:off x="4186077" y="2315323"/>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5090629" y="2975997"/>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Oval 9"/>
          <p:cNvSpPr/>
          <p:nvPr/>
        </p:nvSpPr>
        <p:spPr>
          <a:xfrm>
            <a:off x="8575220" y="1909746"/>
            <a:ext cx="176778" cy="176778"/>
          </a:xfrm>
          <a:prstGeom prst="ellipse">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Oval 10"/>
          <p:cNvSpPr/>
          <p:nvPr/>
        </p:nvSpPr>
        <p:spPr>
          <a:xfrm>
            <a:off x="7082916" y="2975997"/>
            <a:ext cx="176778" cy="176778"/>
          </a:xfrm>
          <a:prstGeom prst="ellipse">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5170684" y="4543143"/>
            <a:ext cx="1105465" cy="152400"/>
          </a:xfrm>
          <a:prstGeom prst="ellipse">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p:cNvSpPr/>
          <p:nvPr/>
        </p:nvSpPr>
        <p:spPr>
          <a:xfrm>
            <a:off x="5622839" y="4486901"/>
            <a:ext cx="176778" cy="176778"/>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Oval 13"/>
          <p:cNvSpPr/>
          <p:nvPr/>
        </p:nvSpPr>
        <p:spPr>
          <a:xfrm>
            <a:off x="6004921" y="4486901"/>
            <a:ext cx="176778" cy="176778"/>
          </a:xfrm>
          <a:prstGeom prst="ellipse">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5" name="Straight Arrow Connector 14"/>
          <p:cNvCxnSpPr>
            <a:cxnSpLocks/>
            <a:stCxn id="8" idx="4"/>
            <a:endCxn id="13" idx="0"/>
          </p:cNvCxnSpPr>
          <p:nvPr/>
        </p:nvCxnSpPr>
        <p:spPr>
          <a:xfrm>
            <a:off x="5179018" y="3152775"/>
            <a:ext cx="532210" cy="133412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Arrow Connector 15"/>
          <p:cNvCxnSpPr>
            <a:cxnSpLocks/>
            <a:stCxn id="11" idx="3"/>
            <a:endCxn id="14" idx="7"/>
          </p:cNvCxnSpPr>
          <p:nvPr/>
        </p:nvCxnSpPr>
        <p:spPr>
          <a:xfrm flipH="1">
            <a:off x="6155810" y="3126886"/>
            <a:ext cx="952995" cy="1385904"/>
          </a:xfrm>
          <a:prstGeom prst="straightConnector1">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a:cxnSpLocks/>
            <a:stCxn id="10" idx="3"/>
            <a:endCxn id="11" idx="7"/>
          </p:cNvCxnSpPr>
          <p:nvPr/>
        </p:nvCxnSpPr>
        <p:spPr>
          <a:xfrm flipH="1">
            <a:off x="7233805" y="2060635"/>
            <a:ext cx="1367304" cy="941251"/>
          </a:xfrm>
          <a:prstGeom prst="straightConnector1">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9" name="Oval 18"/>
          <p:cNvSpPr/>
          <p:nvPr/>
        </p:nvSpPr>
        <p:spPr>
          <a:xfrm>
            <a:off x="4336966" y="2086524"/>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Oval 19"/>
          <p:cNvSpPr/>
          <p:nvPr/>
        </p:nvSpPr>
        <p:spPr>
          <a:xfrm>
            <a:off x="6009281" y="2983055"/>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Oval 20"/>
          <p:cNvSpPr/>
          <p:nvPr/>
        </p:nvSpPr>
        <p:spPr>
          <a:xfrm>
            <a:off x="7025179" y="4486901"/>
            <a:ext cx="176778" cy="176778"/>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2" name="Straight Arrow Connector 21"/>
          <p:cNvCxnSpPr>
            <a:cxnSpLocks/>
            <a:stCxn id="19" idx="5"/>
            <a:endCxn id="20" idx="1"/>
          </p:cNvCxnSpPr>
          <p:nvPr/>
        </p:nvCxnSpPr>
        <p:spPr>
          <a:xfrm>
            <a:off x="4487855" y="2237413"/>
            <a:ext cx="1547315" cy="771531"/>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3" name="Straight Arrow Connector 22"/>
          <p:cNvCxnSpPr>
            <a:cxnSpLocks/>
            <a:stCxn id="20" idx="5"/>
            <a:endCxn id="21" idx="1"/>
          </p:cNvCxnSpPr>
          <p:nvPr/>
        </p:nvCxnSpPr>
        <p:spPr>
          <a:xfrm>
            <a:off x="6160170" y="3133944"/>
            <a:ext cx="890898" cy="1378846"/>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4" name="Oval 23"/>
          <p:cNvSpPr/>
          <p:nvPr/>
        </p:nvSpPr>
        <p:spPr>
          <a:xfrm>
            <a:off x="7415806" y="4486901"/>
            <a:ext cx="176778" cy="176778"/>
          </a:xfrm>
          <a:prstGeom prst="ellips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5" name="Straight Arrow Connector 24"/>
          <p:cNvCxnSpPr>
            <a:cxnSpLocks/>
            <a:stCxn id="13" idx="6"/>
            <a:endCxn id="14" idx="2"/>
          </p:cNvCxnSpPr>
          <p:nvPr/>
        </p:nvCxnSpPr>
        <p:spPr>
          <a:xfrm>
            <a:off x="5799617" y="4575290"/>
            <a:ext cx="205304" cy="0"/>
          </a:xfrm>
          <a:prstGeom prst="straightConnector1">
            <a:avLst/>
          </a:prstGeom>
          <a:ln w="28575">
            <a:solidFill>
              <a:schemeClr val="accent2"/>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6" name="Straight Arrow Connector 25"/>
          <p:cNvCxnSpPr>
            <a:cxnSpLocks/>
            <a:stCxn id="21" idx="6"/>
            <a:endCxn id="24" idx="2"/>
          </p:cNvCxnSpPr>
          <p:nvPr/>
        </p:nvCxnSpPr>
        <p:spPr>
          <a:xfrm>
            <a:off x="7201957" y="4575290"/>
            <a:ext cx="213849" cy="0"/>
          </a:xfrm>
          <a:prstGeom prst="straightConnector1">
            <a:avLst/>
          </a:prstGeom>
          <a:ln w="28575">
            <a:solidFill>
              <a:schemeClr val="accent2"/>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7" name="Oval 26"/>
          <p:cNvSpPr/>
          <p:nvPr/>
        </p:nvSpPr>
        <p:spPr>
          <a:xfrm>
            <a:off x="7614195" y="3012365"/>
            <a:ext cx="176778" cy="176778"/>
          </a:xfrm>
          <a:prstGeom prst="ellipse">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8" name="Straight Arrow Connector 27"/>
          <p:cNvCxnSpPr>
            <a:cxnSpLocks/>
            <a:stCxn id="10" idx="4"/>
            <a:endCxn id="27" idx="7"/>
          </p:cNvCxnSpPr>
          <p:nvPr/>
        </p:nvCxnSpPr>
        <p:spPr>
          <a:xfrm flipH="1">
            <a:off x="7765084" y="2086524"/>
            <a:ext cx="898525" cy="951730"/>
          </a:xfrm>
          <a:prstGeom prst="straightConnector1">
            <a:avLst/>
          </a:prstGeom>
          <a:ln w="28575">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9" name="Straight Arrow Connector 28"/>
          <p:cNvCxnSpPr>
            <a:cxnSpLocks/>
            <a:stCxn id="27" idx="4"/>
            <a:endCxn id="24" idx="0"/>
          </p:cNvCxnSpPr>
          <p:nvPr/>
        </p:nvCxnSpPr>
        <p:spPr>
          <a:xfrm flipH="1">
            <a:off x="7504195" y="3189143"/>
            <a:ext cx="198389" cy="1297758"/>
          </a:xfrm>
          <a:prstGeom prst="straightConnector1">
            <a:avLst/>
          </a:prstGeom>
          <a:ln w="28575">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6832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Jacobian: See the paper !</a:t>
            </a:r>
          </a:p>
        </p:txBody>
      </p:sp>
      <p:sp>
        <p:nvSpPr>
          <p:cNvPr id="4" name="Slide Number Placeholder 3"/>
          <p:cNvSpPr>
            <a:spLocks noGrp="1"/>
          </p:cNvSpPr>
          <p:nvPr>
            <p:ph type="sldNum" sz="quarter" idx="12"/>
          </p:nvPr>
        </p:nvSpPr>
        <p:spPr/>
        <p:txBody>
          <a:bodyPr/>
          <a:lstStyle/>
          <a:p>
            <a:fld id="{3B5F642D-6A31-4596-8C22-CC368C1BDF36}" type="slidenum">
              <a:rPr lang="de-CH" smtClean="0"/>
              <a:pPr/>
              <a:t>18</a:t>
            </a:fld>
            <a:endParaRPr lang="de-CH" dirty="0"/>
          </a:p>
        </p:txBody>
      </p:sp>
      <p:pic>
        <p:nvPicPr>
          <p:cNvPr id="5" name="Picture 4"/>
          <p:cNvPicPr>
            <a:picLocks noChangeAspect="1"/>
          </p:cNvPicPr>
          <p:nvPr/>
        </p:nvPicPr>
        <p:blipFill>
          <a:blip r:embed="rId3"/>
          <a:stretch>
            <a:fillRect/>
          </a:stretch>
        </p:blipFill>
        <p:spPr>
          <a:xfrm>
            <a:off x="2766720" y="994194"/>
            <a:ext cx="5525845" cy="1227891"/>
          </a:xfrm>
          <a:prstGeom prst="rect">
            <a:avLst/>
          </a:prstGeom>
        </p:spPr>
      </p:pic>
      <p:grpSp>
        <p:nvGrpSpPr>
          <p:cNvPr id="14" name="Group 13"/>
          <p:cNvGrpSpPr/>
          <p:nvPr/>
        </p:nvGrpSpPr>
        <p:grpSpPr>
          <a:xfrm>
            <a:off x="521594" y="2442110"/>
            <a:ext cx="11040753" cy="3523906"/>
            <a:chOff x="-1746635" y="2042858"/>
            <a:chExt cx="15283709" cy="4878141"/>
          </a:xfrm>
        </p:grpSpPr>
        <p:pic>
          <p:nvPicPr>
            <p:cNvPr id="6" name="Picture 5"/>
            <p:cNvPicPr>
              <a:picLocks noChangeAspect="1"/>
            </p:cNvPicPr>
            <p:nvPr/>
          </p:nvPicPr>
          <p:blipFill>
            <a:blip r:embed="rId4"/>
            <a:stretch>
              <a:fillRect/>
            </a:stretch>
          </p:blipFill>
          <p:spPr>
            <a:xfrm>
              <a:off x="-1746635" y="2200326"/>
              <a:ext cx="6461151" cy="1162270"/>
            </a:xfrm>
            <a:prstGeom prst="rect">
              <a:avLst/>
            </a:prstGeom>
          </p:spPr>
        </p:pic>
        <p:pic>
          <p:nvPicPr>
            <p:cNvPr id="8" name="Picture 7"/>
            <p:cNvPicPr>
              <a:picLocks noChangeAspect="1"/>
            </p:cNvPicPr>
            <p:nvPr/>
          </p:nvPicPr>
          <p:blipFill>
            <a:blip r:embed="rId5"/>
            <a:stretch>
              <a:fillRect/>
            </a:stretch>
          </p:blipFill>
          <p:spPr>
            <a:xfrm>
              <a:off x="-1743620" y="3608611"/>
              <a:ext cx="5434378" cy="1118529"/>
            </a:xfrm>
            <a:prstGeom prst="rect">
              <a:avLst/>
            </a:prstGeom>
          </p:spPr>
        </p:pic>
        <p:pic>
          <p:nvPicPr>
            <p:cNvPr id="9" name="Picture 8"/>
            <p:cNvPicPr>
              <a:picLocks noChangeAspect="1"/>
            </p:cNvPicPr>
            <p:nvPr/>
          </p:nvPicPr>
          <p:blipFill>
            <a:blip r:embed="rId6"/>
            <a:stretch>
              <a:fillRect/>
            </a:stretch>
          </p:blipFill>
          <p:spPr>
            <a:xfrm>
              <a:off x="6871351" y="2042858"/>
              <a:ext cx="6010370" cy="1206012"/>
            </a:xfrm>
            <a:prstGeom prst="rect">
              <a:avLst/>
            </a:prstGeom>
          </p:spPr>
        </p:pic>
        <p:pic>
          <p:nvPicPr>
            <p:cNvPr id="10" name="Picture 9"/>
            <p:cNvPicPr>
              <a:picLocks noChangeAspect="1"/>
            </p:cNvPicPr>
            <p:nvPr/>
          </p:nvPicPr>
          <p:blipFill>
            <a:blip r:embed="rId7"/>
            <a:stretch>
              <a:fillRect/>
            </a:stretch>
          </p:blipFill>
          <p:spPr>
            <a:xfrm>
              <a:off x="7023823" y="3303106"/>
              <a:ext cx="4883430" cy="1093534"/>
            </a:xfrm>
            <a:prstGeom prst="rect">
              <a:avLst/>
            </a:prstGeom>
          </p:spPr>
        </p:pic>
        <p:pic>
          <p:nvPicPr>
            <p:cNvPr id="12" name="Picture 11"/>
            <p:cNvPicPr>
              <a:picLocks noChangeAspect="1"/>
            </p:cNvPicPr>
            <p:nvPr/>
          </p:nvPicPr>
          <p:blipFill>
            <a:blip r:embed="rId8"/>
            <a:stretch>
              <a:fillRect/>
            </a:stretch>
          </p:blipFill>
          <p:spPr>
            <a:xfrm>
              <a:off x="-662900" y="5839963"/>
              <a:ext cx="7162359" cy="1081036"/>
            </a:xfrm>
            <a:prstGeom prst="rect">
              <a:avLst/>
            </a:prstGeom>
          </p:spPr>
        </p:pic>
        <p:pic>
          <p:nvPicPr>
            <p:cNvPr id="13" name="Picture 12"/>
            <p:cNvPicPr>
              <a:picLocks noChangeAspect="1"/>
            </p:cNvPicPr>
            <p:nvPr/>
          </p:nvPicPr>
          <p:blipFill>
            <a:blip r:embed="rId9"/>
            <a:stretch>
              <a:fillRect/>
            </a:stretch>
          </p:blipFill>
          <p:spPr>
            <a:xfrm>
              <a:off x="4020650" y="4475420"/>
              <a:ext cx="9516424" cy="1124776"/>
            </a:xfrm>
            <a:prstGeom prst="rect">
              <a:avLst/>
            </a:prstGeom>
          </p:spPr>
        </p:pic>
      </p:grpSp>
    </p:spTree>
    <p:extLst>
      <p:ext uri="{BB962C8B-B14F-4D97-AF65-F5344CB8AC3E}">
        <p14:creationId xmlns:p14="http://schemas.microsoft.com/office/powerpoint/2010/main" val="138603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Gradient-domain density estimation</a:t>
            </a:r>
          </a:p>
        </p:txBody>
      </p:sp>
      <p:sp>
        <p:nvSpPr>
          <p:cNvPr id="4" name="Right Arrow 10"/>
          <p:cNvSpPr/>
          <p:nvPr/>
        </p:nvSpPr>
        <p:spPr>
          <a:xfrm>
            <a:off x="5606924" y="2885419"/>
            <a:ext cx="2900431" cy="2050579"/>
          </a:xfrm>
          <a:prstGeom prst="rightArrow">
            <a:avLst/>
          </a:prstGeom>
          <a:solidFill>
            <a:srgbClr val="248B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schemeClr val="bg1"/>
                </a:solidFill>
              </a:rPr>
              <a:t>Poisson </a:t>
            </a:r>
          </a:p>
          <a:p>
            <a:pPr algn="ctr"/>
            <a:r>
              <a:rPr lang="en-SG" sz="2800" dirty="0">
                <a:solidFill>
                  <a:schemeClr val="bg1"/>
                </a:solidFill>
              </a:rPr>
              <a:t>reconstruction</a:t>
            </a:r>
          </a:p>
        </p:txBody>
      </p:sp>
      <p:sp>
        <p:nvSpPr>
          <p:cNvPr id="5" name="TextBox 4"/>
          <p:cNvSpPr txBox="1"/>
          <p:nvPr/>
        </p:nvSpPr>
        <p:spPr>
          <a:xfrm>
            <a:off x="163778" y="1900534"/>
            <a:ext cx="2463816" cy="984885"/>
          </a:xfrm>
          <a:prstGeom prst="rect">
            <a:avLst/>
          </a:prstGeom>
          <a:noFill/>
        </p:spPr>
        <p:txBody>
          <a:bodyPr wrap="none" lIns="0" tIns="0" rIns="0" bIns="0" rtlCol="0">
            <a:spAutoFit/>
          </a:bodyPr>
          <a:lstStyle/>
          <a:p>
            <a:r>
              <a:rPr lang="en-US" sz="3200"/>
              <a:t>Primal-domain</a:t>
            </a:r>
          </a:p>
          <a:p>
            <a:pPr algn="ctr"/>
            <a:r>
              <a:rPr lang="en-US" sz="3200">
                <a:solidFill>
                  <a:srgbClr val="FF0000"/>
                </a:solidFill>
              </a:rPr>
              <a:t>SPPM</a:t>
            </a:r>
            <a:endParaRPr lang="en-US" sz="3200" dirty="0">
              <a:solidFill>
                <a:srgbClr val="FF000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829" y="1562997"/>
            <a:ext cx="2563980" cy="144223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2829" y="3030860"/>
            <a:ext cx="2563980" cy="144223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829" y="4492016"/>
            <a:ext cx="2563980" cy="144223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1303" y="2136046"/>
            <a:ext cx="3206245" cy="1803513"/>
          </a:xfrm>
          <a:prstGeom prst="rect">
            <a:avLst/>
          </a:prstGeom>
        </p:spPr>
      </p:pic>
      <p:sp>
        <p:nvSpPr>
          <p:cNvPr id="14" name="Left Brace 13"/>
          <p:cNvSpPr/>
          <p:nvPr/>
        </p:nvSpPr>
        <p:spPr>
          <a:xfrm>
            <a:off x="896319" y="3525261"/>
            <a:ext cx="310829" cy="193409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rot="16200000">
            <a:off x="-322971" y="4245794"/>
            <a:ext cx="1647985" cy="492443"/>
          </a:xfrm>
          <a:prstGeom prst="rect">
            <a:avLst/>
          </a:prstGeom>
          <a:noFill/>
        </p:spPr>
        <p:txBody>
          <a:bodyPr wrap="square" lIns="0" tIns="0" rIns="0" bIns="0" rtlCol="0">
            <a:spAutoFit/>
          </a:bodyPr>
          <a:lstStyle/>
          <a:p>
            <a:r>
              <a:rPr lang="en-US" sz="3200" dirty="0"/>
              <a:t>Gradients</a:t>
            </a:r>
          </a:p>
        </p:txBody>
      </p:sp>
      <p:sp>
        <p:nvSpPr>
          <p:cNvPr id="13" name="Slide Number Placeholder 12"/>
          <p:cNvSpPr>
            <a:spLocks noGrp="1"/>
          </p:cNvSpPr>
          <p:nvPr>
            <p:ph type="sldNum" sz="quarter" idx="12"/>
          </p:nvPr>
        </p:nvSpPr>
        <p:spPr/>
        <p:txBody>
          <a:bodyPr/>
          <a:lstStyle/>
          <a:p>
            <a:fld id="{3B5F642D-6A31-4596-8C22-CC368C1BDF36}" type="slidenum">
              <a:rPr lang="de-CH" smtClean="0"/>
              <a:pPr/>
              <a:t>19</a:t>
            </a:fld>
            <a:endParaRPr lang="de-CH" dirty="0"/>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9247" y="4034241"/>
            <a:ext cx="3206245" cy="1803513"/>
          </a:xfrm>
          <a:prstGeom prst="rect">
            <a:avLst/>
          </a:prstGeom>
        </p:spPr>
      </p:pic>
      <p:sp>
        <p:nvSpPr>
          <p:cNvPr id="18" name="TextBox 17"/>
          <p:cNvSpPr txBox="1"/>
          <p:nvPr/>
        </p:nvSpPr>
        <p:spPr>
          <a:xfrm>
            <a:off x="8661302" y="2136046"/>
            <a:ext cx="2199790"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L2</a:t>
            </a:r>
          </a:p>
        </p:txBody>
      </p:sp>
      <p:sp>
        <p:nvSpPr>
          <p:cNvPr id="19" name="TextBox 18"/>
          <p:cNvSpPr txBox="1"/>
          <p:nvPr/>
        </p:nvSpPr>
        <p:spPr>
          <a:xfrm>
            <a:off x="8649246" y="4034241"/>
            <a:ext cx="2199790"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L1</a:t>
            </a:r>
          </a:p>
        </p:txBody>
      </p:sp>
      <p:sp>
        <p:nvSpPr>
          <p:cNvPr id="20" name="TextBox 19"/>
          <p:cNvSpPr txBox="1"/>
          <p:nvPr/>
        </p:nvSpPr>
        <p:spPr>
          <a:xfrm rot="16200000">
            <a:off x="1026124" y="3974234"/>
            <a:ext cx="1551707" cy="984885"/>
          </a:xfrm>
          <a:prstGeom prst="rect">
            <a:avLst/>
          </a:prstGeom>
          <a:noFill/>
        </p:spPr>
        <p:txBody>
          <a:bodyPr wrap="none" lIns="0" tIns="0" rIns="0" bIns="0" rtlCol="0">
            <a:spAutoFit/>
          </a:bodyPr>
          <a:lstStyle/>
          <a:p>
            <a:r>
              <a:rPr lang="en-US" sz="3200" dirty="0">
                <a:solidFill>
                  <a:srgbClr val="FF0000"/>
                </a:solidFill>
              </a:rPr>
              <a:t>Our shift </a:t>
            </a:r>
          </a:p>
          <a:p>
            <a:r>
              <a:rPr lang="en-US" sz="3200" dirty="0">
                <a:solidFill>
                  <a:srgbClr val="FF0000"/>
                </a:solidFill>
              </a:rPr>
              <a:t>mapping</a:t>
            </a:r>
          </a:p>
        </p:txBody>
      </p:sp>
      <p:sp>
        <p:nvSpPr>
          <p:cNvPr id="21" name="Content Placeholder 2"/>
          <p:cNvSpPr>
            <a:spLocks noGrp="1"/>
          </p:cNvSpPr>
          <p:nvPr>
            <p:ph idx="1"/>
          </p:nvPr>
        </p:nvSpPr>
        <p:spPr>
          <a:xfrm>
            <a:off x="357187" y="1023520"/>
            <a:ext cx="11542713" cy="4719554"/>
          </a:xfrm>
        </p:spPr>
        <p:txBody>
          <a:bodyPr/>
          <a:lstStyle/>
          <a:p>
            <a:pPr marL="0" indent="0">
              <a:buNone/>
            </a:pPr>
            <a:r>
              <a:rPr lang="en-US" sz="3200" dirty="0"/>
              <a:t>Consistent: Use same reduction scheme as SPPM</a:t>
            </a:r>
          </a:p>
          <a:p>
            <a:pPr marL="0" indent="0">
              <a:buNone/>
            </a:pPr>
            <a:endParaRPr lang="en-US" sz="3200" dirty="0"/>
          </a:p>
        </p:txBody>
      </p:sp>
    </p:spTree>
    <p:custDataLst>
      <p:tags r:id="rId1"/>
    </p:custDataLst>
    <p:extLst>
      <p:ext uri="{BB962C8B-B14F-4D97-AF65-F5344CB8AC3E}">
        <p14:creationId xmlns:p14="http://schemas.microsoft.com/office/powerpoint/2010/main" val="10836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5F642D-6A31-4596-8C22-CC368C1BDF36}" type="slidenum">
              <a:rPr lang="de-CH" smtClean="0"/>
              <a:pPr/>
              <a:t>2</a:t>
            </a:fld>
            <a:endParaRPr lang="de-CH" dirty="0"/>
          </a:p>
        </p:txBody>
      </p:sp>
      <p:sp>
        <p:nvSpPr>
          <p:cNvPr id="3" name="Title 1"/>
          <p:cNvSpPr txBox="1">
            <a:spLocks/>
          </p:cNvSpPr>
          <p:nvPr/>
        </p:nvSpPr>
        <p:spPr>
          <a:xfrm>
            <a:off x="1028304" y="2714963"/>
            <a:ext cx="10135393" cy="1630363"/>
          </a:xfrm>
          <a:prstGeom prst="rect">
            <a:avLst/>
          </a:prstGeom>
          <a:solidFill>
            <a:srgbClr val="185C72">
              <a:alpha val="74902"/>
            </a:srgbClr>
          </a:solidFill>
          <a:ln>
            <a:noFill/>
          </a:ln>
        </p:spPr>
        <p:txBody>
          <a:bodyPr anchor="ctr">
            <a:noAutofit/>
          </a:bodyPr>
          <a:lstStyle>
            <a:lvl1pPr algn="l" defTabSz="914400" rtl="0" eaLnBrk="1" latinLnBrk="0" hangingPunct="1">
              <a:lnSpc>
                <a:spcPct val="90000"/>
              </a:lnSpc>
              <a:spcBef>
                <a:spcPct val="0"/>
              </a:spcBef>
              <a:buNone/>
              <a:defRPr lang="de-CH" sz="3200" kern="1200" dirty="0">
                <a:solidFill>
                  <a:schemeClr val="bg1"/>
                </a:solidFill>
                <a:latin typeface="+mj-lt"/>
                <a:ea typeface="+mj-ea"/>
                <a:cs typeface="+mj-cs"/>
              </a:defRPr>
            </a:lvl1pPr>
          </a:lstStyle>
          <a:p>
            <a:pPr algn="ctr"/>
            <a:r>
              <a:rPr lang="en-US" sz="4000" dirty="0"/>
              <a:t>Classical rendering</a:t>
            </a:r>
          </a:p>
        </p:txBody>
      </p:sp>
    </p:spTree>
    <p:extLst>
      <p:ext uri="{BB962C8B-B14F-4D97-AF65-F5344CB8AC3E}">
        <p14:creationId xmlns:p14="http://schemas.microsoft.com/office/powerpoint/2010/main" val="25629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pPr marL="0" indent="0">
              <a:buNone/>
            </a:pPr>
            <a:r>
              <a:rPr lang="en-US" sz="3200" dirty="0"/>
              <a:t>Equal-time comparison between</a:t>
            </a:r>
          </a:p>
          <a:p>
            <a:pPr marL="0" indent="0">
              <a:buNone/>
            </a:pPr>
            <a:endParaRPr lang="en-US" sz="3200" dirty="0"/>
          </a:p>
          <a:p>
            <a:pPr marL="0" indent="0">
              <a:buNone/>
            </a:pPr>
            <a:r>
              <a:rPr lang="en-US" sz="2400" dirty="0"/>
              <a:t>G-BDPT L1 [</a:t>
            </a:r>
            <a:r>
              <a:rPr lang="en-SG" sz="2400" dirty="0" err="1"/>
              <a:t>Manzi</a:t>
            </a:r>
            <a:r>
              <a:rPr lang="en-SG" sz="2400" dirty="0"/>
              <a:t> et al. 2015</a:t>
            </a:r>
            <a:r>
              <a:rPr lang="en-US" sz="2400" dirty="0"/>
              <a:t>]</a:t>
            </a:r>
          </a:p>
          <a:p>
            <a:pPr marL="0" indent="0">
              <a:buNone/>
            </a:pPr>
            <a:r>
              <a:rPr lang="en-US" sz="2400" dirty="0"/>
              <a:t>Stochastic progressive photon mapping [Hachisuka et al. 2008]</a:t>
            </a:r>
          </a:p>
          <a:p>
            <a:pPr marL="0" indent="0">
              <a:buNone/>
            </a:pPr>
            <a:r>
              <a:rPr lang="en-US" sz="2400" dirty="0"/>
              <a:t>Our technique L2</a:t>
            </a:r>
          </a:p>
          <a:p>
            <a:endParaRPr lang="en-US" sz="3200" dirty="0"/>
          </a:p>
          <a:p>
            <a:pPr marL="0" indent="0">
              <a:buNone/>
            </a:pPr>
            <a:r>
              <a:rPr lang="en-US" sz="3200" dirty="0"/>
              <a:t>Metric: Relative MSE</a:t>
            </a:r>
          </a:p>
        </p:txBody>
      </p:sp>
      <p:sp>
        <p:nvSpPr>
          <p:cNvPr id="4" name="Rectangle 3"/>
          <p:cNvSpPr/>
          <p:nvPr/>
        </p:nvSpPr>
        <p:spPr>
          <a:xfrm>
            <a:off x="1000150" y="5329999"/>
            <a:ext cx="10191701" cy="584775"/>
          </a:xfrm>
          <a:prstGeom prst="rect">
            <a:avLst/>
          </a:prstGeom>
        </p:spPr>
        <p:txBody>
          <a:bodyPr wrap="none">
            <a:spAutoFit/>
          </a:bodyPr>
          <a:lstStyle/>
          <a:p>
            <a:r>
              <a:rPr lang="en-SG" sz="3200" dirty="0">
                <a:solidFill>
                  <a:srgbClr val="C00000"/>
                </a:solidFill>
              </a:rPr>
              <a:t>More comparison (G-PT, BDPT, …) on the additional material</a:t>
            </a:r>
          </a:p>
        </p:txBody>
      </p:sp>
      <p:sp>
        <p:nvSpPr>
          <p:cNvPr id="5" name="Slide Number Placeholder 4"/>
          <p:cNvSpPr>
            <a:spLocks noGrp="1"/>
          </p:cNvSpPr>
          <p:nvPr>
            <p:ph type="sldNum" sz="quarter" idx="12"/>
          </p:nvPr>
        </p:nvSpPr>
        <p:spPr/>
        <p:txBody>
          <a:bodyPr/>
          <a:lstStyle/>
          <a:p>
            <a:fld id="{3B5F642D-6A31-4596-8C22-CC368C1BDF36}" type="slidenum">
              <a:rPr lang="de-CH" smtClean="0"/>
              <a:pPr/>
              <a:t>20</a:t>
            </a:fld>
            <a:endParaRPr lang="de-CH" dirty="0"/>
          </a:p>
        </p:txBody>
      </p:sp>
    </p:spTree>
    <p:extLst>
      <p:ext uri="{BB962C8B-B14F-4D97-AF65-F5344CB8AC3E}">
        <p14:creationId xmlns:p14="http://schemas.microsoft.com/office/powerpoint/2010/main" val="4073013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501438" y="6086475"/>
            <a:ext cx="690562" cy="685800"/>
          </a:xfrm>
          <a:prstGeom prst="rect">
            <a:avLst/>
          </a:prstGeom>
        </p:spPr>
        <p:txBody>
          <a:bodyPr/>
          <a:lstStyle/>
          <a:p>
            <a:fld id="{3B5F642D-6A31-4596-8C22-CC368C1BDF36}" type="slidenum">
              <a:rPr lang="de-CH" smtClean="0"/>
              <a:pPr/>
              <a:t>21</a:t>
            </a:fld>
            <a:endParaRPr lang="de-CH"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4" y="108583"/>
            <a:ext cx="6130594" cy="6663689"/>
          </a:xfrm>
          <a:prstGeom prst="rect">
            <a:avLst/>
          </a:prstGeom>
        </p:spPr>
      </p:pic>
      <p:sp>
        <p:nvSpPr>
          <p:cNvPr id="42" name="TextBox 41"/>
          <p:cNvSpPr txBox="1"/>
          <p:nvPr/>
        </p:nvSpPr>
        <p:spPr>
          <a:xfrm>
            <a:off x="297714" y="131441"/>
            <a:ext cx="3550385"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G-BDPT L1 – 5 min</a:t>
            </a:r>
          </a:p>
        </p:txBody>
      </p:sp>
      <p:sp>
        <p:nvSpPr>
          <p:cNvPr id="11" name="Slide Number Placeholder 3"/>
          <p:cNvSpPr txBox="1">
            <a:spLocks/>
          </p:cNvSpPr>
          <p:nvPr/>
        </p:nvSpPr>
        <p:spPr>
          <a:xfrm>
            <a:off x="11501438" y="6086475"/>
            <a:ext cx="690562" cy="6858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B5F642D-6A31-4596-8C22-CC368C1BDF36}" type="slidenum">
              <a:rPr lang="de-CH" smtClean="0"/>
              <a:pPr/>
              <a:t>21</a:t>
            </a:fld>
            <a:endParaRPr lang="de-CH"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187" y="108591"/>
            <a:ext cx="1589127" cy="158912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928" y="108591"/>
            <a:ext cx="1589129" cy="158912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4050" y="108586"/>
            <a:ext cx="1589132" cy="1589132"/>
          </a:xfrm>
          <a:prstGeom prst="rect">
            <a:avLst/>
          </a:prstGeom>
        </p:spPr>
      </p:pic>
      <p:sp>
        <p:nvSpPr>
          <p:cNvPr id="29" name="Rectangle 28"/>
          <p:cNvSpPr/>
          <p:nvPr/>
        </p:nvSpPr>
        <p:spPr>
          <a:xfrm rot="16200000">
            <a:off x="5833754" y="641542"/>
            <a:ext cx="1712328"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G-BDPT L1</a:t>
            </a:r>
          </a:p>
        </p:txBody>
      </p:sp>
    </p:spTree>
    <p:extLst>
      <p:ext uri="{BB962C8B-B14F-4D97-AF65-F5344CB8AC3E}">
        <p14:creationId xmlns:p14="http://schemas.microsoft.com/office/powerpoint/2010/main" val="2131025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4" y="108583"/>
            <a:ext cx="6130593" cy="6663689"/>
          </a:xfrm>
          <a:prstGeom prst="rect">
            <a:avLst/>
          </a:prstGeom>
        </p:spPr>
      </p:pic>
      <p:sp>
        <p:nvSpPr>
          <p:cNvPr id="42" name="TextBox 41"/>
          <p:cNvSpPr txBox="1"/>
          <p:nvPr/>
        </p:nvSpPr>
        <p:spPr>
          <a:xfrm>
            <a:off x="297714" y="131441"/>
            <a:ext cx="3550385"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SPPM – 5 min</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187" y="108591"/>
            <a:ext cx="1589127" cy="158912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928" y="108591"/>
            <a:ext cx="1589129" cy="158912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4050" y="108586"/>
            <a:ext cx="1589132" cy="158913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3186" y="1789038"/>
            <a:ext cx="1589128" cy="1589128"/>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929" y="1789038"/>
            <a:ext cx="1589130" cy="158913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4057" y="1789034"/>
            <a:ext cx="1589132" cy="1589132"/>
          </a:xfrm>
          <a:prstGeom prst="rect">
            <a:avLst/>
          </a:prstGeom>
        </p:spPr>
      </p:pic>
      <p:sp>
        <p:nvSpPr>
          <p:cNvPr id="37" name="Rectangle 36"/>
          <p:cNvSpPr/>
          <p:nvPr/>
        </p:nvSpPr>
        <p:spPr>
          <a:xfrm rot="16200000">
            <a:off x="5833754" y="641542"/>
            <a:ext cx="1712328"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G-BDPT L1</a:t>
            </a:r>
          </a:p>
        </p:txBody>
      </p:sp>
      <p:sp>
        <p:nvSpPr>
          <p:cNvPr id="38" name="Rectangle 37"/>
          <p:cNvSpPr/>
          <p:nvPr/>
        </p:nvSpPr>
        <p:spPr>
          <a:xfrm rot="16200000">
            <a:off x="6175193" y="2321989"/>
            <a:ext cx="1029449"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SPPM</a:t>
            </a:r>
          </a:p>
        </p:txBody>
      </p:sp>
    </p:spTree>
    <p:extLst>
      <p:ext uri="{BB962C8B-B14F-4D97-AF65-F5344CB8AC3E}">
        <p14:creationId xmlns:p14="http://schemas.microsoft.com/office/powerpoint/2010/main" val="70049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4" y="108583"/>
            <a:ext cx="6130593" cy="6663688"/>
          </a:xfrm>
          <a:prstGeom prst="rect">
            <a:avLst/>
          </a:prstGeom>
        </p:spPr>
      </p:pic>
      <p:sp>
        <p:nvSpPr>
          <p:cNvPr id="42" name="TextBox 41"/>
          <p:cNvSpPr txBox="1"/>
          <p:nvPr/>
        </p:nvSpPr>
        <p:spPr>
          <a:xfrm>
            <a:off x="297714" y="131441"/>
            <a:ext cx="3550385"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Ours L2 – 5 min</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187" y="108591"/>
            <a:ext cx="1589127" cy="1589127"/>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928" y="108591"/>
            <a:ext cx="1589129" cy="1589129"/>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4050" y="108586"/>
            <a:ext cx="1589132" cy="1589132"/>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3186" y="1789038"/>
            <a:ext cx="1589128" cy="1589128"/>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929" y="1789038"/>
            <a:ext cx="1589130" cy="1589130"/>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4057" y="1789034"/>
            <a:ext cx="1589132" cy="1589132"/>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3186" y="3483527"/>
            <a:ext cx="1589128" cy="1589128"/>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4929" y="3483527"/>
            <a:ext cx="1589130" cy="1589130"/>
          </a:xfrm>
          <a:prstGeom prst="rect">
            <a:avLst/>
          </a:prstGeom>
        </p:spPr>
      </p:pic>
      <p:pic>
        <p:nvPicPr>
          <p:cNvPr id="48" name="Picture 4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44057" y="3483522"/>
            <a:ext cx="1589132" cy="1589132"/>
          </a:xfrm>
          <a:prstGeom prst="rect">
            <a:avLst/>
          </a:prstGeom>
        </p:spPr>
      </p:pic>
      <p:sp>
        <p:nvSpPr>
          <p:cNvPr id="52" name="Rectangle 51"/>
          <p:cNvSpPr/>
          <p:nvPr/>
        </p:nvSpPr>
        <p:spPr>
          <a:xfrm rot="16200000">
            <a:off x="5833754" y="641542"/>
            <a:ext cx="1712328"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G-BDPT L1</a:t>
            </a:r>
          </a:p>
        </p:txBody>
      </p:sp>
      <p:sp>
        <p:nvSpPr>
          <p:cNvPr id="53" name="Rectangle 52"/>
          <p:cNvSpPr/>
          <p:nvPr/>
        </p:nvSpPr>
        <p:spPr>
          <a:xfrm rot="16200000">
            <a:off x="6175193" y="2321989"/>
            <a:ext cx="1029449"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SPPM</a:t>
            </a:r>
          </a:p>
        </p:txBody>
      </p:sp>
      <p:sp>
        <p:nvSpPr>
          <p:cNvPr id="54" name="Rectangle 53"/>
          <p:cNvSpPr/>
          <p:nvPr/>
        </p:nvSpPr>
        <p:spPr>
          <a:xfrm rot="16200000">
            <a:off x="6046825" y="4016478"/>
            <a:ext cx="1286186"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Ours L2</a:t>
            </a:r>
          </a:p>
        </p:txBody>
      </p:sp>
    </p:spTree>
    <p:extLst>
      <p:ext uri="{BB962C8B-B14F-4D97-AF65-F5344CB8AC3E}">
        <p14:creationId xmlns:p14="http://schemas.microsoft.com/office/powerpoint/2010/main" val="236429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501438" y="6086475"/>
            <a:ext cx="690562" cy="685800"/>
          </a:xfrm>
          <a:prstGeom prst="rect">
            <a:avLst/>
          </a:prstGeom>
        </p:spPr>
        <p:txBody>
          <a:bodyPr/>
          <a:lstStyle/>
          <a:p>
            <a:fld id="{3B5F642D-6A31-4596-8C22-CC368C1BDF36}" type="slidenum">
              <a:rPr lang="de-CH" smtClean="0"/>
              <a:pPr/>
              <a:t>24</a:t>
            </a:fld>
            <a:endParaRPr lang="de-CH"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4" y="108583"/>
            <a:ext cx="6130593" cy="666368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187" y="108591"/>
            <a:ext cx="1589127" cy="1589127"/>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928" y="108591"/>
            <a:ext cx="1589129" cy="1589129"/>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4050" y="108586"/>
            <a:ext cx="1589132" cy="1589132"/>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3186" y="1789038"/>
            <a:ext cx="1589128" cy="1589128"/>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929" y="1789038"/>
            <a:ext cx="1589130" cy="1589130"/>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4057" y="1789034"/>
            <a:ext cx="1589132" cy="1589132"/>
          </a:xfrm>
          <a:prstGeom prst="rect">
            <a:avLst/>
          </a:prstGeom>
        </p:spPr>
      </p:pic>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3186" y="3483527"/>
            <a:ext cx="1589128" cy="1589128"/>
          </a:xfrm>
          <a:prstGeom prst="rect">
            <a:avLst/>
          </a:prstGeom>
        </p:spPr>
      </p:pic>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4929" y="3483527"/>
            <a:ext cx="1589130" cy="1589130"/>
          </a:xfrm>
          <a:prstGeom prst="rect">
            <a:avLst/>
          </a:prstGeom>
        </p:spPr>
      </p:pic>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44057" y="3483522"/>
            <a:ext cx="1589132" cy="1589132"/>
          </a:xfrm>
          <a:prstGeom prst="rect">
            <a:avLst/>
          </a:prstGeom>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33186" y="5187037"/>
            <a:ext cx="1589128" cy="1589128"/>
          </a:xfrm>
          <a:prstGeom prst="rect">
            <a:avLst/>
          </a:prstGeom>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4929" y="5187037"/>
            <a:ext cx="1589130" cy="1589130"/>
          </a:xfrm>
          <a:prstGeom prst="rect">
            <a:avLst/>
          </a:prstGeom>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44057" y="5187032"/>
            <a:ext cx="1589132" cy="1589132"/>
          </a:xfrm>
          <a:prstGeom prst="rect">
            <a:avLst/>
          </a:prstGeom>
        </p:spPr>
      </p:pic>
      <p:sp>
        <p:nvSpPr>
          <p:cNvPr id="42" name="TextBox 41"/>
          <p:cNvSpPr txBox="1"/>
          <p:nvPr/>
        </p:nvSpPr>
        <p:spPr>
          <a:xfrm>
            <a:off x="297714" y="131441"/>
            <a:ext cx="3550385"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Reference</a:t>
            </a:r>
          </a:p>
        </p:txBody>
      </p:sp>
      <p:sp>
        <p:nvSpPr>
          <p:cNvPr id="26" name="Rectangle 25"/>
          <p:cNvSpPr/>
          <p:nvPr/>
        </p:nvSpPr>
        <p:spPr>
          <a:xfrm rot="16200000">
            <a:off x="5833754" y="641542"/>
            <a:ext cx="1712328"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G-BDPT L1</a:t>
            </a:r>
          </a:p>
        </p:txBody>
      </p:sp>
      <p:sp>
        <p:nvSpPr>
          <p:cNvPr id="44" name="Rectangle 43"/>
          <p:cNvSpPr/>
          <p:nvPr/>
        </p:nvSpPr>
        <p:spPr>
          <a:xfrm rot="16200000">
            <a:off x="6175193" y="2321989"/>
            <a:ext cx="1029449"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SPPM</a:t>
            </a:r>
          </a:p>
        </p:txBody>
      </p:sp>
      <p:sp>
        <p:nvSpPr>
          <p:cNvPr id="45" name="Rectangle 44"/>
          <p:cNvSpPr/>
          <p:nvPr/>
        </p:nvSpPr>
        <p:spPr>
          <a:xfrm rot="16200000">
            <a:off x="6046825" y="4016478"/>
            <a:ext cx="1286186"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Ours L2</a:t>
            </a:r>
          </a:p>
        </p:txBody>
      </p:sp>
      <p:sp>
        <p:nvSpPr>
          <p:cNvPr id="46" name="Rectangle 45"/>
          <p:cNvSpPr/>
          <p:nvPr/>
        </p:nvSpPr>
        <p:spPr>
          <a:xfrm rot="16200000">
            <a:off x="6327287" y="5719987"/>
            <a:ext cx="725263"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Ref.</a:t>
            </a:r>
          </a:p>
        </p:txBody>
      </p:sp>
    </p:spTree>
    <p:extLst>
      <p:ext uri="{BB962C8B-B14F-4D97-AF65-F5344CB8AC3E}">
        <p14:creationId xmlns:p14="http://schemas.microsoft.com/office/powerpoint/2010/main" val="342803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4" y="108583"/>
            <a:ext cx="6130593" cy="6663688"/>
          </a:xfrm>
          <a:prstGeom prst="rect">
            <a:avLst/>
          </a:prstGeom>
        </p:spPr>
      </p:pic>
      <p:pic>
        <p:nvPicPr>
          <p:cNvPr id="4" name="Graphic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1071" y="350279"/>
            <a:ext cx="4775200" cy="3581400"/>
          </a:xfrm>
          <a:prstGeom prst="rect">
            <a:avLst/>
          </a:prstGeom>
        </p:spPr>
      </p:pic>
      <p:sp>
        <p:nvSpPr>
          <p:cNvPr id="5" name="TextBox 4"/>
          <p:cNvSpPr txBox="1"/>
          <p:nvPr/>
        </p:nvSpPr>
        <p:spPr>
          <a:xfrm rot="16200000">
            <a:off x="6148335" y="1848591"/>
            <a:ext cx="1360694" cy="584775"/>
          </a:xfrm>
          <a:prstGeom prst="rect">
            <a:avLst/>
          </a:prstGeom>
          <a:noFill/>
        </p:spPr>
        <p:txBody>
          <a:bodyPr wrap="none" rtlCol="0">
            <a:spAutoFit/>
          </a:bodyPr>
          <a:lstStyle/>
          <a:p>
            <a:r>
              <a:rPr lang="en-US" sz="3200" dirty="0" err="1">
                <a:solidFill>
                  <a:schemeClr val="bg1"/>
                </a:solidFill>
              </a:rPr>
              <a:t>relMSE</a:t>
            </a:r>
            <a:endParaRPr lang="en-US" sz="3200" dirty="0">
              <a:solidFill>
                <a:schemeClr val="bg1"/>
              </a:solidFill>
            </a:endParaRPr>
          </a:p>
        </p:txBody>
      </p:sp>
      <p:sp>
        <p:nvSpPr>
          <p:cNvPr id="6" name="TextBox 5"/>
          <p:cNvSpPr txBox="1"/>
          <p:nvPr/>
        </p:nvSpPr>
        <p:spPr>
          <a:xfrm>
            <a:off x="9002763" y="3931679"/>
            <a:ext cx="1011815" cy="584775"/>
          </a:xfrm>
          <a:prstGeom prst="rect">
            <a:avLst/>
          </a:prstGeom>
          <a:noFill/>
        </p:spPr>
        <p:txBody>
          <a:bodyPr wrap="none" rtlCol="0">
            <a:spAutoFit/>
          </a:bodyPr>
          <a:lstStyle/>
          <a:p>
            <a:r>
              <a:rPr lang="en-US" sz="3200" dirty="0">
                <a:solidFill>
                  <a:schemeClr val="bg1"/>
                </a:solidFill>
              </a:rPr>
              <a:t>Time</a:t>
            </a:r>
          </a:p>
        </p:txBody>
      </p:sp>
      <p:sp>
        <p:nvSpPr>
          <p:cNvPr id="7" name="Rectangle 6"/>
          <p:cNvSpPr/>
          <p:nvPr/>
        </p:nvSpPr>
        <p:spPr>
          <a:xfrm>
            <a:off x="6929780" y="4664947"/>
            <a:ext cx="343593" cy="343593"/>
          </a:xfrm>
          <a:prstGeom prst="rect">
            <a:avLst/>
          </a:prstGeom>
          <a:solidFill>
            <a:srgbClr val="E9B9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29512" y="5157033"/>
            <a:ext cx="343593" cy="343593"/>
          </a:xfrm>
          <a:prstGeom prst="rect">
            <a:avLst/>
          </a:prstGeom>
          <a:solidFill>
            <a:srgbClr val="403D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21360" y="5649119"/>
            <a:ext cx="343593" cy="343593"/>
          </a:xfrm>
          <a:prstGeom prst="rect">
            <a:avLst/>
          </a:prstGeom>
          <a:solidFill>
            <a:srgbClr val="00D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932777" y="6141205"/>
            <a:ext cx="343593" cy="343593"/>
          </a:xfrm>
          <a:prstGeom prst="rect">
            <a:avLst/>
          </a:prstGeom>
          <a:solidFill>
            <a:srgbClr val="EE35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64718" y="4522315"/>
            <a:ext cx="1930144" cy="584775"/>
          </a:xfrm>
          <a:prstGeom prst="rect">
            <a:avLst/>
          </a:prstGeom>
          <a:noFill/>
        </p:spPr>
        <p:txBody>
          <a:bodyPr wrap="none" rtlCol="0">
            <a:spAutoFit/>
          </a:bodyPr>
          <a:lstStyle/>
          <a:p>
            <a:r>
              <a:rPr lang="en-US" sz="3200" dirty="0">
                <a:solidFill>
                  <a:schemeClr val="bg1"/>
                </a:solidFill>
              </a:rPr>
              <a:t>G-BDPT L1</a:t>
            </a:r>
          </a:p>
        </p:txBody>
      </p:sp>
      <p:sp>
        <p:nvSpPr>
          <p:cNvPr id="12" name="TextBox 11"/>
          <p:cNvSpPr txBox="1"/>
          <p:nvPr/>
        </p:nvSpPr>
        <p:spPr>
          <a:xfrm>
            <a:off x="7364450" y="5041867"/>
            <a:ext cx="1148071" cy="584775"/>
          </a:xfrm>
          <a:prstGeom prst="rect">
            <a:avLst/>
          </a:prstGeom>
          <a:noFill/>
        </p:spPr>
        <p:txBody>
          <a:bodyPr wrap="none" rtlCol="0">
            <a:spAutoFit/>
          </a:bodyPr>
          <a:lstStyle/>
          <a:p>
            <a:r>
              <a:rPr lang="en-US" sz="3200" dirty="0">
                <a:solidFill>
                  <a:schemeClr val="bg1"/>
                </a:solidFill>
              </a:rPr>
              <a:t>SPPM</a:t>
            </a:r>
          </a:p>
        </p:txBody>
      </p:sp>
      <p:sp>
        <p:nvSpPr>
          <p:cNvPr id="13" name="TextBox 12"/>
          <p:cNvSpPr txBox="1"/>
          <p:nvPr/>
        </p:nvSpPr>
        <p:spPr>
          <a:xfrm>
            <a:off x="7364718" y="5526304"/>
            <a:ext cx="1444050" cy="584775"/>
          </a:xfrm>
          <a:prstGeom prst="rect">
            <a:avLst/>
          </a:prstGeom>
          <a:noFill/>
        </p:spPr>
        <p:txBody>
          <a:bodyPr wrap="none" rtlCol="0">
            <a:spAutoFit/>
          </a:bodyPr>
          <a:lstStyle/>
          <a:p>
            <a:r>
              <a:rPr lang="en-US" sz="3200" dirty="0">
                <a:solidFill>
                  <a:schemeClr val="bg1"/>
                </a:solidFill>
              </a:rPr>
              <a:t>Ours L1</a:t>
            </a:r>
          </a:p>
        </p:txBody>
      </p:sp>
      <p:sp>
        <p:nvSpPr>
          <p:cNvPr id="14" name="TextBox 13"/>
          <p:cNvSpPr txBox="1"/>
          <p:nvPr/>
        </p:nvSpPr>
        <p:spPr>
          <a:xfrm>
            <a:off x="7364718" y="6020613"/>
            <a:ext cx="1444050" cy="584775"/>
          </a:xfrm>
          <a:prstGeom prst="rect">
            <a:avLst/>
          </a:prstGeom>
          <a:noFill/>
        </p:spPr>
        <p:txBody>
          <a:bodyPr wrap="none" rtlCol="0">
            <a:spAutoFit/>
          </a:bodyPr>
          <a:lstStyle/>
          <a:p>
            <a:r>
              <a:rPr lang="en-US" sz="3200" dirty="0">
                <a:solidFill>
                  <a:schemeClr val="bg1"/>
                </a:solidFill>
              </a:rPr>
              <a:t>Ours L2</a:t>
            </a:r>
          </a:p>
        </p:txBody>
      </p:sp>
    </p:spTree>
    <p:extLst>
      <p:ext uri="{BB962C8B-B14F-4D97-AF65-F5344CB8AC3E}">
        <p14:creationId xmlns:p14="http://schemas.microsoft.com/office/powerpoint/2010/main" val="4193880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501438" y="6086475"/>
            <a:ext cx="690562" cy="685800"/>
          </a:xfrm>
          <a:prstGeom prst="rect">
            <a:avLst/>
          </a:prstGeom>
        </p:spPr>
        <p:txBody>
          <a:bodyPr/>
          <a:lstStyle/>
          <a:p>
            <a:fld id="{3B5F642D-6A31-4596-8C22-CC368C1BDF36}" type="slidenum">
              <a:rPr lang="de-CH" smtClean="0"/>
              <a:pPr/>
              <a:t>26</a:t>
            </a:fld>
            <a:endParaRPr lang="de-CH"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186" y="108590"/>
            <a:ext cx="1589128" cy="158912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953" y="108589"/>
            <a:ext cx="1573081" cy="1589133"/>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4057" y="108586"/>
            <a:ext cx="1589132" cy="158913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018" y="1085836"/>
            <a:ext cx="6248439" cy="4686329"/>
          </a:xfrm>
          <a:prstGeom prst="rect">
            <a:avLst/>
          </a:prstGeom>
        </p:spPr>
      </p:pic>
      <p:sp>
        <p:nvSpPr>
          <p:cNvPr id="26" name="Rectangle 25"/>
          <p:cNvSpPr/>
          <p:nvPr/>
        </p:nvSpPr>
        <p:spPr>
          <a:xfrm rot="16200000">
            <a:off x="5833754" y="641542"/>
            <a:ext cx="1712328"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G-BDPT L1</a:t>
            </a:r>
          </a:p>
        </p:txBody>
      </p:sp>
      <p:sp>
        <p:nvSpPr>
          <p:cNvPr id="41" name="TextBox 40"/>
          <p:cNvSpPr txBox="1"/>
          <p:nvPr/>
        </p:nvSpPr>
        <p:spPr>
          <a:xfrm>
            <a:off x="297714" y="1097999"/>
            <a:ext cx="3550385"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G-BDPT L1 – 5 min</a:t>
            </a:r>
          </a:p>
        </p:txBody>
      </p:sp>
    </p:spTree>
    <p:extLst>
      <p:ext uri="{BB962C8B-B14F-4D97-AF65-F5344CB8AC3E}">
        <p14:creationId xmlns:p14="http://schemas.microsoft.com/office/powerpoint/2010/main" val="279223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501438" y="6086475"/>
            <a:ext cx="690562" cy="685800"/>
          </a:xfrm>
          <a:prstGeom prst="rect">
            <a:avLst/>
          </a:prstGeom>
        </p:spPr>
        <p:txBody>
          <a:bodyPr/>
          <a:lstStyle/>
          <a:p>
            <a:fld id="{3B5F642D-6A31-4596-8C22-CC368C1BDF36}" type="slidenum">
              <a:rPr lang="de-CH" smtClean="0"/>
              <a:pPr/>
              <a:t>27</a:t>
            </a:fld>
            <a:endParaRPr lang="de-CH"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186" y="108590"/>
            <a:ext cx="1589128" cy="158912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953" y="108589"/>
            <a:ext cx="1573081" cy="1589133"/>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4057" y="108586"/>
            <a:ext cx="1589132" cy="1589132"/>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3186" y="1789038"/>
            <a:ext cx="1589128" cy="1589128"/>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2953" y="1789037"/>
            <a:ext cx="1573081" cy="1589133"/>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4057" y="1789034"/>
            <a:ext cx="1589132" cy="1589132"/>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018" y="1085836"/>
            <a:ext cx="6248439" cy="4686329"/>
          </a:xfrm>
          <a:prstGeom prst="rect">
            <a:avLst/>
          </a:prstGeom>
        </p:spPr>
      </p:pic>
      <p:sp>
        <p:nvSpPr>
          <p:cNvPr id="26" name="Rectangle 25"/>
          <p:cNvSpPr/>
          <p:nvPr/>
        </p:nvSpPr>
        <p:spPr>
          <a:xfrm rot="16200000">
            <a:off x="5833754" y="641542"/>
            <a:ext cx="1712328"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G-BDPT L1</a:t>
            </a:r>
          </a:p>
        </p:txBody>
      </p:sp>
      <p:sp>
        <p:nvSpPr>
          <p:cNvPr id="44" name="Rectangle 43"/>
          <p:cNvSpPr/>
          <p:nvPr/>
        </p:nvSpPr>
        <p:spPr>
          <a:xfrm rot="16200000">
            <a:off x="6175193" y="2321989"/>
            <a:ext cx="1029449"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SPPM</a:t>
            </a:r>
          </a:p>
        </p:txBody>
      </p:sp>
      <p:sp>
        <p:nvSpPr>
          <p:cNvPr id="22" name="TextBox 21"/>
          <p:cNvSpPr txBox="1"/>
          <p:nvPr/>
        </p:nvSpPr>
        <p:spPr>
          <a:xfrm>
            <a:off x="297714" y="1097999"/>
            <a:ext cx="3550385"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SPPM – 5 min</a:t>
            </a:r>
          </a:p>
        </p:txBody>
      </p:sp>
    </p:spTree>
    <p:extLst>
      <p:ext uri="{BB962C8B-B14F-4D97-AF65-F5344CB8AC3E}">
        <p14:creationId xmlns:p14="http://schemas.microsoft.com/office/powerpoint/2010/main" val="3297606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501438" y="6086475"/>
            <a:ext cx="690562" cy="685800"/>
          </a:xfrm>
          <a:prstGeom prst="rect">
            <a:avLst/>
          </a:prstGeom>
        </p:spPr>
        <p:txBody>
          <a:bodyPr/>
          <a:lstStyle/>
          <a:p>
            <a:fld id="{3B5F642D-6A31-4596-8C22-CC368C1BDF36}" type="slidenum">
              <a:rPr lang="de-CH" smtClean="0"/>
              <a:pPr/>
              <a:t>28</a:t>
            </a:fld>
            <a:endParaRPr lang="de-CH"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186" y="108590"/>
            <a:ext cx="1589128" cy="158912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953" y="108589"/>
            <a:ext cx="1573081" cy="1589133"/>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4057" y="108586"/>
            <a:ext cx="1589132" cy="1589132"/>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3186" y="1789038"/>
            <a:ext cx="1589128" cy="1589128"/>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2953" y="1789037"/>
            <a:ext cx="1573081" cy="1589133"/>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4057" y="1789034"/>
            <a:ext cx="1589132" cy="1589132"/>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3186" y="3483527"/>
            <a:ext cx="1589128" cy="1589128"/>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2954" y="3483526"/>
            <a:ext cx="1573080" cy="1589132"/>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4057" y="3483522"/>
            <a:ext cx="1589132" cy="1589132"/>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018" y="1085836"/>
            <a:ext cx="6248439" cy="4686329"/>
          </a:xfrm>
          <a:prstGeom prst="rect">
            <a:avLst/>
          </a:prstGeom>
        </p:spPr>
      </p:pic>
      <p:sp>
        <p:nvSpPr>
          <p:cNvPr id="26" name="Rectangle 25"/>
          <p:cNvSpPr/>
          <p:nvPr/>
        </p:nvSpPr>
        <p:spPr>
          <a:xfrm rot="16200000">
            <a:off x="5833754" y="641542"/>
            <a:ext cx="1712328"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G-BDPT L1</a:t>
            </a:r>
          </a:p>
        </p:txBody>
      </p:sp>
      <p:sp>
        <p:nvSpPr>
          <p:cNvPr id="44" name="Rectangle 43"/>
          <p:cNvSpPr/>
          <p:nvPr/>
        </p:nvSpPr>
        <p:spPr>
          <a:xfrm rot="16200000">
            <a:off x="6175193" y="2321989"/>
            <a:ext cx="1029449"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SPPM</a:t>
            </a:r>
          </a:p>
        </p:txBody>
      </p:sp>
      <p:sp>
        <p:nvSpPr>
          <p:cNvPr id="45" name="Rectangle 44"/>
          <p:cNvSpPr/>
          <p:nvPr/>
        </p:nvSpPr>
        <p:spPr>
          <a:xfrm rot="16200000">
            <a:off x="6046825" y="4016478"/>
            <a:ext cx="1286186"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Ours L2</a:t>
            </a:r>
          </a:p>
        </p:txBody>
      </p:sp>
      <p:sp>
        <p:nvSpPr>
          <p:cNvPr id="22" name="TextBox 21"/>
          <p:cNvSpPr txBox="1"/>
          <p:nvPr/>
        </p:nvSpPr>
        <p:spPr>
          <a:xfrm>
            <a:off x="297714" y="1097999"/>
            <a:ext cx="3550385"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Ours L2 – 5 min</a:t>
            </a:r>
          </a:p>
        </p:txBody>
      </p:sp>
    </p:spTree>
    <p:extLst>
      <p:ext uri="{BB962C8B-B14F-4D97-AF65-F5344CB8AC3E}">
        <p14:creationId xmlns:p14="http://schemas.microsoft.com/office/powerpoint/2010/main" val="1723346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501438" y="6086475"/>
            <a:ext cx="690562" cy="685800"/>
          </a:xfrm>
          <a:prstGeom prst="rect">
            <a:avLst/>
          </a:prstGeom>
        </p:spPr>
        <p:txBody>
          <a:bodyPr/>
          <a:lstStyle/>
          <a:p>
            <a:fld id="{3B5F642D-6A31-4596-8C22-CC368C1BDF36}" type="slidenum">
              <a:rPr lang="de-CH" smtClean="0"/>
              <a:pPr/>
              <a:t>29</a:t>
            </a:fld>
            <a:endParaRPr lang="de-CH" dirty="0"/>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186" y="108590"/>
            <a:ext cx="1589128" cy="1589128"/>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953" y="108589"/>
            <a:ext cx="1573081" cy="1589133"/>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4057" y="108586"/>
            <a:ext cx="1589132" cy="1589132"/>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3186" y="1789038"/>
            <a:ext cx="1589128" cy="1589128"/>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2953" y="1789037"/>
            <a:ext cx="1573081" cy="1589133"/>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4057" y="1789034"/>
            <a:ext cx="1589132" cy="1589132"/>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3186" y="3483527"/>
            <a:ext cx="1589128" cy="1589128"/>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2954" y="3483526"/>
            <a:ext cx="1573080" cy="1589132"/>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4057" y="3483522"/>
            <a:ext cx="1589132" cy="1589132"/>
          </a:xfrm>
          <a:prstGeom prst="rect">
            <a:avLst/>
          </a:prstGeom>
        </p:spPr>
      </p:pic>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3186" y="5187037"/>
            <a:ext cx="1589128" cy="1589128"/>
          </a:xfrm>
          <a:prstGeom prst="rect">
            <a:avLst/>
          </a:prstGeom>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62952" y="5187034"/>
            <a:ext cx="1573084" cy="1589136"/>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4057" y="5187032"/>
            <a:ext cx="1589132" cy="1589132"/>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018" y="1085836"/>
            <a:ext cx="6248439" cy="4686329"/>
          </a:xfrm>
          <a:prstGeom prst="rect">
            <a:avLst/>
          </a:prstGeom>
        </p:spPr>
      </p:pic>
      <p:sp>
        <p:nvSpPr>
          <p:cNvPr id="42" name="TextBox 41"/>
          <p:cNvSpPr txBox="1"/>
          <p:nvPr/>
        </p:nvSpPr>
        <p:spPr>
          <a:xfrm>
            <a:off x="297714" y="1097999"/>
            <a:ext cx="3550385"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Reference</a:t>
            </a:r>
          </a:p>
        </p:txBody>
      </p:sp>
      <p:sp>
        <p:nvSpPr>
          <p:cNvPr id="26" name="Rectangle 25"/>
          <p:cNvSpPr/>
          <p:nvPr/>
        </p:nvSpPr>
        <p:spPr>
          <a:xfrm rot="16200000">
            <a:off x="5833754" y="641542"/>
            <a:ext cx="1712328"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G-BDPT L1</a:t>
            </a:r>
          </a:p>
        </p:txBody>
      </p:sp>
      <p:sp>
        <p:nvSpPr>
          <p:cNvPr id="44" name="Rectangle 43"/>
          <p:cNvSpPr/>
          <p:nvPr/>
        </p:nvSpPr>
        <p:spPr>
          <a:xfrm rot="16200000">
            <a:off x="6175193" y="2321989"/>
            <a:ext cx="1029449"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SPPM</a:t>
            </a:r>
          </a:p>
        </p:txBody>
      </p:sp>
      <p:sp>
        <p:nvSpPr>
          <p:cNvPr id="45" name="Rectangle 44"/>
          <p:cNvSpPr/>
          <p:nvPr/>
        </p:nvSpPr>
        <p:spPr>
          <a:xfrm rot="16200000">
            <a:off x="6046825" y="4016478"/>
            <a:ext cx="1286186"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Ours L2</a:t>
            </a:r>
          </a:p>
        </p:txBody>
      </p:sp>
      <p:sp>
        <p:nvSpPr>
          <p:cNvPr id="46" name="Rectangle 45"/>
          <p:cNvSpPr/>
          <p:nvPr/>
        </p:nvSpPr>
        <p:spPr>
          <a:xfrm rot="16200000">
            <a:off x="6327287" y="5719987"/>
            <a:ext cx="725263" cy="523220"/>
          </a:xfrm>
          <a:prstGeom prst="rect">
            <a:avLst/>
          </a:prstGeom>
        </p:spPr>
        <p:txBody>
          <a:bodyPr wrap="none">
            <a:spAutoFit/>
          </a:bodyPr>
          <a:lstStyle/>
          <a:p>
            <a:r>
              <a:rPr lang="en-US" sz="2800" dirty="0">
                <a:ln w="0"/>
                <a:solidFill>
                  <a:schemeClr val="bg1"/>
                </a:solidFill>
                <a:effectLst>
                  <a:outerShdw blurRad="38100" dist="19050" dir="2700000" algn="tl" rotWithShape="0">
                    <a:schemeClr val="dk1">
                      <a:alpha val="40000"/>
                    </a:schemeClr>
                  </a:outerShdw>
                </a:effectLst>
              </a:rPr>
              <a:t>Ref.</a:t>
            </a:r>
          </a:p>
        </p:txBody>
      </p:sp>
    </p:spTree>
    <p:extLst>
      <p:ext uri="{BB962C8B-B14F-4D97-AF65-F5344CB8AC3E}">
        <p14:creationId xmlns:p14="http://schemas.microsoft.com/office/powerpoint/2010/main" val="97536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err="1"/>
              <a:t>Classical</a:t>
            </a:r>
            <a:r>
              <a:rPr lang="fr-FR" dirty="0"/>
              <a:t> rendering</a:t>
            </a:r>
          </a:p>
        </p:txBody>
      </p:sp>
      <p:sp>
        <p:nvSpPr>
          <p:cNvPr id="6" name="Espace réservé du contenu 5"/>
          <p:cNvSpPr>
            <a:spLocks noGrp="1"/>
          </p:cNvSpPr>
          <p:nvPr>
            <p:ph idx="1"/>
          </p:nvPr>
        </p:nvSpPr>
        <p:spPr>
          <a:xfrm>
            <a:off x="792981" y="1148776"/>
            <a:ext cx="5511350" cy="1324972"/>
          </a:xfrm>
        </p:spPr>
        <p:txBody>
          <a:bodyPr/>
          <a:lstStyle/>
          <a:p>
            <a:pPr marL="0" indent="0" algn="ctr">
              <a:buNone/>
            </a:pPr>
            <a:r>
              <a:rPr lang="en-US" b="1" dirty="0"/>
              <a:t>Path-based</a:t>
            </a:r>
            <a:r>
              <a:rPr lang="en-US" dirty="0"/>
              <a:t> rendering techniques </a:t>
            </a:r>
          </a:p>
          <a:p>
            <a:pPr marL="0" indent="0" algn="ctr">
              <a:buNone/>
            </a:pPr>
            <a:r>
              <a:rPr lang="en-US" dirty="0"/>
              <a:t>(</a:t>
            </a:r>
            <a:r>
              <a:rPr lang="en-US" dirty="0" err="1"/>
              <a:t>i.e</a:t>
            </a:r>
            <a:r>
              <a:rPr lang="en-US" dirty="0"/>
              <a:t> Path tracing …)</a:t>
            </a:r>
          </a:p>
        </p:txBody>
      </p:sp>
      <p:pic>
        <p:nvPicPr>
          <p:cNvPr id="24" name="Graphic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281" y="2556743"/>
            <a:ext cx="5239918" cy="3541035"/>
          </a:xfrm>
          <a:prstGeom prst="rect">
            <a:avLst/>
          </a:prstGeom>
        </p:spPr>
      </p:pic>
      <p:cxnSp>
        <p:nvCxnSpPr>
          <p:cNvPr id="26" name="Straight Arrow Connector 25"/>
          <p:cNvCxnSpPr>
            <a:cxnSpLocks/>
            <a:stCxn id="27" idx="5"/>
            <a:endCxn id="28" idx="1"/>
          </p:cNvCxnSpPr>
          <p:nvPr/>
        </p:nvCxnSpPr>
        <p:spPr>
          <a:xfrm>
            <a:off x="1659254" y="3839553"/>
            <a:ext cx="1307525" cy="1571501"/>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7" name="Oval 26"/>
          <p:cNvSpPr/>
          <p:nvPr/>
        </p:nvSpPr>
        <p:spPr>
          <a:xfrm>
            <a:off x="1500951" y="3681249"/>
            <a:ext cx="185465" cy="18546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Oval 27"/>
          <p:cNvSpPr/>
          <p:nvPr/>
        </p:nvSpPr>
        <p:spPr>
          <a:xfrm>
            <a:off x="2939618" y="5383892"/>
            <a:ext cx="185465" cy="18546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Oval 28"/>
          <p:cNvSpPr/>
          <p:nvPr/>
        </p:nvSpPr>
        <p:spPr>
          <a:xfrm>
            <a:off x="3903584" y="3093004"/>
            <a:ext cx="185465" cy="18546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Oval 29"/>
          <p:cNvSpPr/>
          <p:nvPr/>
        </p:nvSpPr>
        <p:spPr>
          <a:xfrm>
            <a:off x="4915036" y="3927626"/>
            <a:ext cx="185465" cy="18546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3" name="Straight Arrow Connector 32"/>
          <p:cNvCxnSpPr>
            <a:cxnSpLocks/>
            <a:stCxn id="28" idx="7"/>
            <a:endCxn id="29" idx="3"/>
          </p:cNvCxnSpPr>
          <p:nvPr/>
        </p:nvCxnSpPr>
        <p:spPr>
          <a:xfrm flipV="1">
            <a:off x="3097922" y="3251308"/>
            <a:ext cx="832823" cy="2159745"/>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6" name="Straight Arrow Connector 35"/>
          <p:cNvCxnSpPr>
            <a:cxnSpLocks/>
            <a:stCxn id="29" idx="5"/>
            <a:endCxn id="30" idx="2"/>
          </p:cNvCxnSpPr>
          <p:nvPr/>
        </p:nvCxnSpPr>
        <p:spPr>
          <a:xfrm>
            <a:off x="4061887" y="3251308"/>
            <a:ext cx="853149" cy="769051"/>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25" name="Graphic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14877" y="2583567"/>
            <a:ext cx="5235344" cy="3537943"/>
          </a:xfrm>
          <a:prstGeom prst="rect">
            <a:avLst/>
          </a:prstGeom>
        </p:spPr>
      </p:pic>
      <p:sp>
        <p:nvSpPr>
          <p:cNvPr id="74" name="Oval 73"/>
          <p:cNvSpPr/>
          <p:nvPr/>
        </p:nvSpPr>
        <p:spPr>
          <a:xfrm>
            <a:off x="7683714" y="5297798"/>
            <a:ext cx="1086028" cy="331602"/>
          </a:xfrm>
          <a:prstGeom prst="ellipse">
            <a:avLst/>
          </a:prstGeom>
          <a:solidFill>
            <a:srgbClr val="278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a:cxnSpLocks/>
            <a:stCxn id="40" idx="5"/>
          </p:cNvCxnSpPr>
          <p:nvPr/>
        </p:nvCxnSpPr>
        <p:spPr>
          <a:xfrm>
            <a:off x="6879747" y="3787605"/>
            <a:ext cx="1306383" cy="1570128"/>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0" name="Oval 39"/>
          <p:cNvSpPr/>
          <p:nvPr/>
        </p:nvSpPr>
        <p:spPr>
          <a:xfrm>
            <a:off x="6721582" y="3629440"/>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Oval 40"/>
          <p:cNvSpPr/>
          <p:nvPr/>
        </p:nvSpPr>
        <p:spPr>
          <a:xfrm>
            <a:off x="8158993" y="5357378"/>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2" name="Oval 41"/>
          <p:cNvSpPr/>
          <p:nvPr/>
        </p:nvSpPr>
        <p:spPr>
          <a:xfrm>
            <a:off x="9122117" y="3068491"/>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Oval 42"/>
          <p:cNvSpPr/>
          <p:nvPr/>
        </p:nvSpPr>
        <p:spPr>
          <a:xfrm>
            <a:off x="10132686" y="3902384"/>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4" name="Straight Arrow Connector 43"/>
          <p:cNvCxnSpPr>
            <a:cxnSpLocks/>
            <a:stCxn id="42" idx="3"/>
          </p:cNvCxnSpPr>
          <p:nvPr/>
        </p:nvCxnSpPr>
        <p:spPr>
          <a:xfrm flipH="1">
            <a:off x="8554501" y="3226656"/>
            <a:ext cx="594753" cy="213072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5" name="Straight Arrow Connector 44"/>
          <p:cNvCxnSpPr>
            <a:cxnSpLocks/>
            <a:stCxn id="43" idx="1"/>
            <a:endCxn id="42" idx="5"/>
          </p:cNvCxnSpPr>
          <p:nvPr/>
        </p:nvCxnSpPr>
        <p:spPr>
          <a:xfrm flipH="1" flipV="1">
            <a:off x="9280283" y="3226656"/>
            <a:ext cx="879541" cy="702865"/>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2" name="Oval 51"/>
          <p:cNvSpPr/>
          <p:nvPr/>
        </p:nvSpPr>
        <p:spPr>
          <a:xfrm>
            <a:off x="8461850" y="5384515"/>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Oval 52"/>
          <p:cNvSpPr/>
          <p:nvPr/>
        </p:nvSpPr>
        <p:spPr>
          <a:xfrm>
            <a:off x="8439898" y="3068491"/>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Oval 55"/>
          <p:cNvSpPr/>
          <p:nvPr/>
        </p:nvSpPr>
        <p:spPr>
          <a:xfrm>
            <a:off x="7781162" y="5384515"/>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Oval 56"/>
          <p:cNvSpPr/>
          <p:nvPr/>
        </p:nvSpPr>
        <p:spPr>
          <a:xfrm>
            <a:off x="10122991" y="4128954"/>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p>
        </p:txBody>
      </p:sp>
      <p:sp>
        <p:nvSpPr>
          <p:cNvPr id="54" name="Oval 53"/>
          <p:cNvSpPr/>
          <p:nvPr/>
        </p:nvSpPr>
        <p:spPr>
          <a:xfrm>
            <a:off x="9838625" y="3093166"/>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Oval 54"/>
          <p:cNvSpPr/>
          <p:nvPr/>
        </p:nvSpPr>
        <p:spPr>
          <a:xfrm>
            <a:off x="9345013" y="5408247"/>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8" name="Oval 57"/>
          <p:cNvSpPr/>
          <p:nvPr/>
        </p:nvSpPr>
        <p:spPr>
          <a:xfrm>
            <a:off x="10308294" y="4286605"/>
            <a:ext cx="185303" cy="18530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9" name="Straight Arrow Connector 58"/>
          <p:cNvCxnSpPr>
            <a:cxnSpLocks/>
            <a:stCxn id="58" idx="1"/>
            <a:endCxn id="55" idx="7"/>
          </p:cNvCxnSpPr>
          <p:nvPr/>
        </p:nvCxnSpPr>
        <p:spPr>
          <a:xfrm flipH="1">
            <a:off x="9503178" y="4313742"/>
            <a:ext cx="832253" cy="1121643"/>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4" name="Straight Arrow Connector 63"/>
          <p:cNvCxnSpPr>
            <a:cxnSpLocks/>
            <a:stCxn id="55" idx="0"/>
            <a:endCxn id="54" idx="3"/>
          </p:cNvCxnSpPr>
          <p:nvPr/>
        </p:nvCxnSpPr>
        <p:spPr>
          <a:xfrm flipV="1">
            <a:off x="9437664" y="3251331"/>
            <a:ext cx="428098" cy="215691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7" name="Straight Arrow Connector 66"/>
          <p:cNvCxnSpPr>
            <a:cxnSpLocks/>
            <a:stCxn id="57" idx="2"/>
            <a:endCxn id="53" idx="5"/>
          </p:cNvCxnSpPr>
          <p:nvPr/>
        </p:nvCxnSpPr>
        <p:spPr>
          <a:xfrm flipH="1" flipV="1">
            <a:off x="8598063" y="3226656"/>
            <a:ext cx="1524928" cy="99494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0" name="Straight Arrow Connector 69"/>
          <p:cNvCxnSpPr>
            <a:cxnSpLocks/>
            <a:stCxn id="53" idx="4"/>
            <a:endCxn id="56" idx="0"/>
          </p:cNvCxnSpPr>
          <p:nvPr/>
        </p:nvCxnSpPr>
        <p:spPr>
          <a:xfrm flipH="1">
            <a:off x="7873813" y="3253794"/>
            <a:ext cx="658736" cy="213072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6" name="Espace réservé du contenu 5"/>
          <p:cNvSpPr txBox="1">
            <a:spLocks/>
          </p:cNvSpPr>
          <p:nvPr/>
        </p:nvSpPr>
        <p:spPr>
          <a:xfrm>
            <a:off x="6080349" y="1182486"/>
            <a:ext cx="5333929" cy="13120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Density-based</a:t>
            </a:r>
            <a:r>
              <a:rPr lang="en-US" dirty="0"/>
              <a:t> rendering techniques (</a:t>
            </a:r>
            <a:r>
              <a:rPr lang="en-US" dirty="0" err="1"/>
              <a:t>i.e</a:t>
            </a:r>
            <a:r>
              <a:rPr lang="en-US" dirty="0"/>
              <a:t> SPPM [Hachisuka et al. 2008]…)</a:t>
            </a:r>
          </a:p>
        </p:txBody>
      </p:sp>
      <p:sp>
        <p:nvSpPr>
          <p:cNvPr id="79" name="Slide Number Placeholder 78"/>
          <p:cNvSpPr>
            <a:spLocks noGrp="1"/>
          </p:cNvSpPr>
          <p:nvPr>
            <p:ph type="sldNum" sz="quarter" idx="12"/>
          </p:nvPr>
        </p:nvSpPr>
        <p:spPr/>
        <p:txBody>
          <a:bodyPr/>
          <a:lstStyle/>
          <a:p>
            <a:fld id="{3B5F642D-6A31-4596-8C22-CC368C1BDF36}" type="slidenum">
              <a:rPr lang="de-CH" smtClean="0"/>
              <a:pPr/>
              <a:t>3</a:t>
            </a:fld>
            <a:endParaRPr lang="de-CH" dirty="0"/>
          </a:p>
        </p:txBody>
      </p:sp>
    </p:spTree>
    <p:custDataLst>
      <p:tags r:id="rId1"/>
    </p:custDataLst>
    <p:extLst>
      <p:ext uri="{BB962C8B-B14F-4D97-AF65-F5344CB8AC3E}">
        <p14:creationId xmlns:p14="http://schemas.microsoft.com/office/powerpoint/2010/main" val="6962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6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7"/>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7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wipe(left)">
                                      <p:cBhvr>
                                        <p:cTn id="88" dur="500"/>
                                        <p:tgtEl>
                                          <p:spTgt spid="39"/>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7" presetClass="emph" presetSubtype="2" fill="hold" grpId="1" nodeType="clickEffect">
                                  <p:stCondLst>
                                    <p:cond delay="0"/>
                                  </p:stCondLst>
                                  <p:childTnLst>
                                    <p:animClr clrSpc="rgb" dir="cw">
                                      <p:cBhvr>
                                        <p:cTn id="98" dur="500" fill="hold"/>
                                        <p:tgtEl>
                                          <p:spTgt spid="57"/>
                                        </p:tgtEl>
                                        <p:attrNameLst>
                                          <p:attrName>stroke.color</p:attrName>
                                        </p:attrNameLst>
                                      </p:cBhvr>
                                      <p:to>
                                        <a:srgbClr val="FF0000"/>
                                      </p:to>
                                    </p:animClr>
                                    <p:set>
                                      <p:cBhvr>
                                        <p:cTn id="99" dur="500" fill="hold"/>
                                        <p:tgtEl>
                                          <p:spTgt spid="57"/>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500" fill="hold"/>
                                        <p:tgtEl>
                                          <p:spTgt spid="67"/>
                                        </p:tgtEl>
                                        <p:attrNameLst>
                                          <p:attrName>stroke.color</p:attrName>
                                        </p:attrNameLst>
                                      </p:cBhvr>
                                      <p:to>
                                        <a:srgbClr val="FF0000"/>
                                      </p:to>
                                    </p:animClr>
                                    <p:set>
                                      <p:cBhvr>
                                        <p:cTn id="102" dur="500" fill="hold"/>
                                        <p:tgtEl>
                                          <p:spTgt spid="67"/>
                                        </p:tgtEl>
                                        <p:attrNameLst>
                                          <p:attrName>stroke.on</p:attrName>
                                        </p:attrNameLst>
                                      </p:cBhvr>
                                      <p:to>
                                        <p:strVal val="true"/>
                                      </p:to>
                                    </p:set>
                                  </p:childTnLst>
                                </p:cTn>
                              </p:par>
                              <p:par>
                                <p:cTn id="103" presetID="7" presetClass="emph" presetSubtype="2" fill="hold" grpId="1" nodeType="withEffect">
                                  <p:stCondLst>
                                    <p:cond delay="0"/>
                                  </p:stCondLst>
                                  <p:childTnLst>
                                    <p:animClr clrSpc="rgb" dir="cw">
                                      <p:cBhvr>
                                        <p:cTn id="104" dur="500" fill="hold"/>
                                        <p:tgtEl>
                                          <p:spTgt spid="53"/>
                                        </p:tgtEl>
                                        <p:attrNameLst>
                                          <p:attrName>stroke.color</p:attrName>
                                        </p:attrNameLst>
                                      </p:cBhvr>
                                      <p:to>
                                        <a:srgbClr val="FF0000"/>
                                      </p:to>
                                    </p:animClr>
                                    <p:set>
                                      <p:cBhvr>
                                        <p:cTn id="105" dur="500" fill="hold"/>
                                        <p:tgtEl>
                                          <p:spTgt spid="53"/>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500" fill="hold"/>
                                        <p:tgtEl>
                                          <p:spTgt spid="70"/>
                                        </p:tgtEl>
                                        <p:attrNameLst>
                                          <p:attrName>stroke.color</p:attrName>
                                        </p:attrNameLst>
                                      </p:cBhvr>
                                      <p:to>
                                        <a:srgbClr val="FF0000"/>
                                      </p:to>
                                    </p:animClr>
                                    <p:set>
                                      <p:cBhvr>
                                        <p:cTn id="108" dur="500" fill="hold"/>
                                        <p:tgtEl>
                                          <p:spTgt spid="70"/>
                                        </p:tgtEl>
                                        <p:attrNameLst>
                                          <p:attrName>stroke.on</p:attrName>
                                        </p:attrNameLst>
                                      </p:cBhvr>
                                      <p:to>
                                        <p:strVal val="true"/>
                                      </p:to>
                                    </p:set>
                                  </p:childTnLst>
                                </p:cTn>
                              </p:par>
                              <p:par>
                                <p:cTn id="109" presetID="7" presetClass="emph" presetSubtype="2" fill="hold" grpId="1" nodeType="withEffect">
                                  <p:stCondLst>
                                    <p:cond delay="0"/>
                                  </p:stCondLst>
                                  <p:childTnLst>
                                    <p:animClr clrSpc="rgb" dir="cw">
                                      <p:cBhvr>
                                        <p:cTn id="110" dur="500" fill="hold"/>
                                        <p:tgtEl>
                                          <p:spTgt spid="56"/>
                                        </p:tgtEl>
                                        <p:attrNameLst>
                                          <p:attrName>stroke.color</p:attrName>
                                        </p:attrNameLst>
                                      </p:cBhvr>
                                      <p:to>
                                        <a:srgbClr val="FF0000"/>
                                      </p:to>
                                    </p:animClr>
                                    <p:set>
                                      <p:cBhvr>
                                        <p:cTn id="111" dur="500" fill="hold"/>
                                        <p:tgtEl>
                                          <p:spTgt spid="56"/>
                                        </p:tgtEl>
                                        <p:attrNameLst>
                                          <p:attrName>stroke.on</p:attrName>
                                        </p:attrNameLst>
                                      </p:cBhvr>
                                      <p:to>
                                        <p:strVal val="true"/>
                                      </p:to>
                                    </p:set>
                                  </p:childTnLst>
                                </p:cTn>
                              </p:par>
                              <p:par>
                                <p:cTn id="112" presetID="7" presetClass="emph" presetSubtype="2" fill="hold" grpId="1" nodeType="withEffect">
                                  <p:stCondLst>
                                    <p:cond delay="0"/>
                                  </p:stCondLst>
                                  <p:childTnLst>
                                    <p:animClr clrSpc="rgb" dir="cw">
                                      <p:cBhvr>
                                        <p:cTn id="113" dur="500" fill="hold"/>
                                        <p:tgtEl>
                                          <p:spTgt spid="43"/>
                                        </p:tgtEl>
                                        <p:attrNameLst>
                                          <p:attrName>stroke.color</p:attrName>
                                        </p:attrNameLst>
                                      </p:cBhvr>
                                      <p:to>
                                        <a:srgbClr val="FF0000"/>
                                      </p:to>
                                    </p:animClr>
                                    <p:set>
                                      <p:cBhvr>
                                        <p:cTn id="114" dur="500" fill="hold"/>
                                        <p:tgtEl>
                                          <p:spTgt spid="43"/>
                                        </p:tgtEl>
                                        <p:attrNameLst>
                                          <p:attrName>stroke.on</p:attrName>
                                        </p:attrNameLst>
                                      </p:cBhvr>
                                      <p:to>
                                        <p:strVal val="true"/>
                                      </p:to>
                                    </p:set>
                                  </p:childTnLst>
                                </p:cTn>
                              </p:par>
                              <p:par>
                                <p:cTn id="115" presetID="7" presetClass="emph" presetSubtype="2" fill="hold" nodeType="withEffect">
                                  <p:stCondLst>
                                    <p:cond delay="0"/>
                                  </p:stCondLst>
                                  <p:childTnLst>
                                    <p:animClr clrSpc="rgb" dir="cw">
                                      <p:cBhvr>
                                        <p:cTn id="116" dur="500" fill="hold"/>
                                        <p:tgtEl>
                                          <p:spTgt spid="45"/>
                                        </p:tgtEl>
                                        <p:attrNameLst>
                                          <p:attrName>stroke.color</p:attrName>
                                        </p:attrNameLst>
                                      </p:cBhvr>
                                      <p:to>
                                        <a:srgbClr val="FF0000"/>
                                      </p:to>
                                    </p:animClr>
                                    <p:set>
                                      <p:cBhvr>
                                        <p:cTn id="117" dur="500" fill="hold"/>
                                        <p:tgtEl>
                                          <p:spTgt spid="45"/>
                                        </p:tgtEl>
                                        <p:attrNameLst>
                                          <p:attrName>stroke.on</p:attrName>
                                        </p:attrNameLst>
                                      </p:cBhvr>
                                      <p:to>
                                        <p:strVal val="true"/>
                                      </p:to>
                                    </p:set>
                                  </p:childTnLst>
                                </p:cTn>
                              </p:par>
                              <p:par>
                                <p:cTn id="118" presetID="7" presetClass="emph" presetSubtype="2" fill="hold" grpId="1" nodeType="withEffect">
                                  <p:stCondLst>
                                    <p:cond delay="0"/>
                                  </p:stCondLst>
                                  <p:childTnLst>
                                    <p:animClr clrSpc="rgb" dir="cw">
                                      <p:cBhvr>
                                        <p:cTn id="119" dur="500" fill="hold"/>
                                        <p:tgtEl>
                                          <p:spTgt spid="42"/>
                                        </p:tgtEl>
                                        <p:attrNameLst>
                                          <p:attrName>stroke.color</p:attrName>
                                        </p:attrNameLst>
                                      </p:cBhvr>
                                      <p:to>
                                        <a:srgbClr val="FF0000"/>
                                      </p:to>
                                    </p:animClr>
                                    <p:set>
                                      <p:cBhvr>
                                        <p:cTn id="120" dur="500" fill="hold"/>
                                        <p:tgtEl>
                                          <p:spTgt spid="42"/>
                                        </p:tgtEl>
                                        <p:attrNameLst>
                                          <p:attrName>stroke.on</p:attrName>
                                        </p:attrNameLst>
                                      </p:cBhvr>
                                      <p:to>
                                        <p:strVal val="true"/>
                                      </p:to>
                                    </p:set>
                                  </p:childTnLst>
                                </p:cTn>
                              </p:par>
                              <p:par>
                                <p:cTn id="121" presetID="7" presetClass="emph" presetSubtype="2" fill="hold" nodeType="withEffect">
                                  <p:stCondLst>
                                    <p:cond delay="0"/>
                                  </p:stCondLst>
                                  <p:childTnLst>
                                    <p:animClr clrSpc="rgb" dir="cw">
                                      <p:cBhvr>
                                        <p:cTn id="122" dur="500" fill="hold"/>
                                        <p:tgtEl>
                                          <p:spTgt spid="44"/>
                                        </p:tgtEl>
                                        <p:attrNameLst>
                                          <p:attrName>stroke.color</p:attrName>
                                        </p:attrNameLst>
                                      </p:cBhvr>
                                      <p:to>
                                        <a:srgbClr val="FF0000"/>
                                      </p:to>
                                    </p:animClr>
                                    <p:set>
                                      <p:cBhvr>
                                        <p:cTn id="123" dur="500" fill="hold"/>
                                        <p:tgtEl>
                                          <p:spTgt spid="44"/>
                                        </p:tgtEl>
                                        <p:attrNameLst>
                                          <p:attrName>stroke.on</p:attrName>
                                        </p:attrNameLst>
                                      </p:cBhvr>
                                      <p:to>
                                        <p:strVal val="true"/>
                                      </p:to>
                                    </p:set>
                                  </p:childTnLst>
                                </p:cTn>
                              </p:par>
                              <p:par>
                                <p:cTn id="124" presetID="7" presetClass="emph" presetSubtype="2" fill="hold" grpId="1" nodeType="withEffect">
                                  <p:stCondLst>
                                    <p:cond delay="0"/>
                                  </p:stCondLst>
                                  <p:childTnLst>
                                    <p:animClr clrSpc="rgb" dir="cw">
                                      <p:cBhvr>
                                        <p:cTn id="125" dur="500" fill="hold"/>
                                        <p:tgtEl>
                                          <p:spTgt spid="52"/>
                                        </p:tgtEl>
                                        <p:attrNameLst>
                                          <p:attrName>stroke.color</p:attrName>
                                        </p:attrNameLst>
                                      </p:cBhvr>
                                      <p:to>
                                        <a:srgbClr val="FF0000"/>
                                      </p:to>
                                    </p:animClr>
                                    <p:set>
                                      <p:cBhvr>
                                        <p:cTn id="126" dur="500" fill="hold"/>
                                        <p:tgtEl>
                                          <p:spTgt spid="5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7" grpId="0" animBg="1"/>
      <p:bldP spid="28" grpId="0" animBg="1"/>
      <p:bldP spid="29" grpId="0" animBg="1"/>
      <p:bldP spid="30" grpId="0" animBg="1"/>
      <p:bldP spid="74" grpId="0" animBg="1"/>
      <p:bldP spid="40" grpId="0" animBg="1"/>
      <p:bldP spid="41" grpId="0" animBg="1"/>
      <p:bldP spid="42" grpId="0" animBg="1"/>
      <p:bldP spid="42" grpId="1" animBg="1"/>
      <p:bldP spid="43" grpId="0" animBg="1"/>
      <p:bldP spid="43" grpId="1" animBg="1"/>
      <p:bldP spid="52" grpId="0" animBg="1"/>
      <p:bldP spid="52" grpId="1" animBg="1"/>
      <p:bldP spid="53" grpId="0" animBg="1"/>
      <p:bldP spid="53" grpId="1" animBg="1"/>
      <p:bldP spid="56" grpId="0" animBg="1"/>
      <p:bldP spid="56" grpId="1" animBg="1"/>
      <p:bldP spid="57" grpId="0" animBg="1"/>
      <p:bldP spid="57" grpId="1" animBg="1"/>
      <p:bldP spid="54" grpId="0" animBg="1"/>
      <p:bldP spid="55" grpId="0" animBg="1"/>
      <p:bldP spid="58" grpId="0" animBg="1"/>
      <p:bldP spid="7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18" y="1085836"/>
            <a:ext cx="6248439" cy="4686329"/>
          </a:xfrm>
          <a:prstGeom prst="rect">
            <a:avLst/>
          </a:prstGeom>
        </p:spPr>
      </p:pic>
      <p:pic>
        <p:nvPicPr>
          <p:cNvPr id="5" name="Graphic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1071" y="350279"/>
            <a:ext cx="4775200" cy="3581400"/>
          </a:xfrm>
          <a:prstGeom prst="rect">
            <a:avLst/>
          </a:prstGeom>
        </p:spPr>
      </p:pic>
      <p:sp>
        <p:nvSpPr>
          <p:cNvPr id="6" name="TextBox 5"/>
          <p:cNvSpPr txBox="1"/>
          <p:nvPr/>
        </p:nvSpPr>
        <p:spPr>
          <a:xfrm rot="16200000">
            <a:off x="6148335" y="1848591"/>
            <a:ext cx="1360694" cy="584775"/>
          </a:xfrm>
          <a:prstGeom prst="rect">
            <a:avLst/>
          </a:prstGeom>
          <a:noFill/>
        </p:spPr>
        <p:txBody>
          <a:bodyPr wrap="none" rtlCol="0">
            <a:spAutoFit/>
          </a:bodyPr>
          <a:lstStyle/>
          <a:p>
            <a:r>
              <a:rPr lang="en-US" sz="3200" dirty="0" err="1">
                <a:solidFill>
                  <a:schemeClr val="bg1"/>
                </a:solidFill>
              </a:rPr>
              <a:t>relMSE</a:t>
            </a:r>
            <a:endParaRPr lang="en-US" sz="3200" dirty="0">
              <a:solidFill>
                <a:schemeClr val="bg1"/>
              </a:solidFill>
            </a:endParaRPr>
          </a:p>
        </p:txBody>
      </p:sp>
      <p:sp>
        <p:nvSpPr>
          <p:cNvPr id="7" name="TextBox 6"/>
          <p:cNvSpPr txBox="1"/>
          <p:nvPr/>
        </p:nvSpPr>
        <p:spPr>
          <a:xfrm>
            <a:off x="9002763" y="3931679"/>
            <a:ext cx="1011815" cy="584775"/>
          </a:xfrm>
          <a:prstGeom prst="rect">
            <a:avLst/>
          </a:prstGeom>
          <a:noFill/>
        </p:spPr>
        <p:txBody>
          <a:bodyPr wrap="none" rtlCol="0">
            <a:spAutoFit/>
          </a:bodyPr>
          <a:lstStyle/>
          <a:p>
            <a:r>
              <a:rPr lang="en-US" sz="3200" dirty="0">
                <a:solidFill>
                  <a:schemeClr val="bg1"/>
                </a:solidFill>
              </a:rPr>
              <a:t>Time</a:t>
            </a:r>
          </a:p>
        </p:txBody>
      </p:sp>
      <p:sp>
        <p:nvSpPr>
          <p:cNvPr id="8" name="Rectangle 7"/>
          <p:cNvSpPr/>
          <p:nvPr/>
        </p:nvSpPr>
        <p:spPr>
          <a:xfrm>
            <a:off x="6929780" y="4664947"/>
            <a:ext cx="343593" cy="343593"/>
          </a:xfrm>
          <a:prstGeom prst="rect">
            <a:avLst/>
          </a:prstGeom>
          <a:solidFill>
            <a:srgbClr val="E9B9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29512" y="5157033"/>
            <a:ext cx="343593" cy="343593"/>
          </a:xfrm>
          <a:prstGeom prst="rect">
            <a:avLst/>
          </a:prstGeom>
          <a:solidFill>
            <a:srgbClr val="403D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921360" y="5649119"/>
            <a:ext cx="343593" cy="343593"/>
          </a:xfrm>
          <a:prstGeom prst="rect">
            <a:avLst/>
          </a:prstGeom>
          <a:solidFill>
            <a:srgbClr val="00D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32777" y="6141205"/>
            <a:ext cx="343593" cy="343593"/>
          </a:xfrm>
          <a:prstGeom prst="rect">
            <a:avLst/>
          </a:prstGeom>
          <a:solidFill>
            <a:srgbClr val="EE35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64718" y="4522315"/>
            <a:ext cx="1930144" cy="584775"/>
          </a:xfrm>
          <a:prstGeom prst="rect">
            <a:avLst/>
          </a:prstGeom>
          <a:noFill/>
        </p:spPr>
        <p:txBody>
          <a:bodyPr wrap="none" rtlCol="0">
            <a:spAutoFit/>
          </a:bodyPr>
          <a:lstStyle/>
          <a:p>
            <a:r>
              <a:rPr lang="en-US" sz="3200" dirty="0">
                <a:solidFill>
                  <a:schemeClr val="bg1"/>
                </a:solidFill>
              </a:rPr>
              <a:t>G-BDPT L1</a:t>
            </a:r>
          </a:p>
        </p:txBody>
      </p:sp>
      <p:sp>
        <p:nvSpPr>
          <p:cNvPr id="13" name="TextBox 12"/>
          <p:cNvSpPr txBox="1"/>
          <p:nvPr/>
        </p:nvSpPr>
        <p:spPr>
          <a:xfrm>
            <a:off x="7364450" y="5041867"/>
            <a:ext cx="1148071" cy="584775"/>
          </a:xfrm>
          <a:prstGeom prst="rect">
            <a:avLst/>
          </a:prstGeom>
          <a:noFill/>
        </p:spPr>
        <p:txBody>
          <a:bodyPr wrap="none" rtlCol="0">
            <a:spAutoFit/>
          </a:bodyPr>
          <a:lstStyle/>
          <a:p>
            <a:r>
              <a:rPr lang="en-US" sz="3200" dirty="0">
                <a:solidFill>
                  <a:schemeClr val="bg1"/>
                </a:solidFill>
              </a:rPr>
              <a:t>SPPM</a:t>
            </a:r>
          </a:p>
        </p:txBody>
      </p:sp>
      <p:sp>
        <p:nvSpPr>
          <p:cNvPr id="14" name="TextBox 13"/>
          <p:cNvSpPr txBox="1"/>
          <p:nvPr/>
        </p:nvSpPr>
        <p:spPr>
          <a:xfrm>
            <a:off x="7364718" y="5526304"/>
            <a:ext cx="1444050" cy="584775"/>
          </a:xfrm>
          <a:prstGeom prst="rect">
            <a:avLst/>
          </a:prstGeom>
          <a:noFill/>
        </p:spPr>
        <p:txBody>
          <a:bodyPr wrap="none" rtlCol="0">
            <a:spAutoFit/>
          </a:bodyPr>
          <a:lstStyle/>
          <a:p>
            <a:r>
              <a:rPr lang="en-US" sz="3200" dirty="0">
                <a:solidFill>
                  <a:schemeClr val="bg1"/>
                </a:solidFill>
              </a:rPr>
              <a:t>Ours L1</a:t>
            </a:r>
          </a:p>
        </p:txBody>
      </p:sp>
      <p:sp>
        <p:nvSpPr>
          <p:cNvPr id="15" name="TextBox 14"/>
          <p:cNvSpPr txBox="1"/>
          <p:nvPr/>
        </p:nvSpPr>
        <p:spPr>
          <a:xfrm>
            <a:off x="7364718" y="6020613"/>
            <a:ext cx="1444050" cy="584775"/>
          </a:xfrm>
          <a:prstGeom prst="rect">
            <a:avLst/>
          </a:prstGeom>
          <a:noFill/>
        </p:spPr>
        <p:txBody>
          <a:bodyPr wrap="none" rtlCol="0">
            <a:spAutoFit/>
          </a:bodyPr>
          <a:lstStyle/>
          <a:p>
            <a:r>
              <a:rPr lang="en-US" sz="3200" dirty="0">
                <a:solidFill>
                  <a:schemeClr val="bg1"/>
                </a:solidFill>
              </a:rPr>
              <a:t>Ours L2</a:t>
            </a:r>
          </a:p>
        </p:txBody>
      </p:sp>
    </p:spTree>
    <p:extLst>
      <p:ext uri="{BB962C8B-B14F-4D97-AF65-F5344CB8AC3E}">
        <p14:creationId xmlns:p14="http://schemas.microsoft.com/office/powerpoint/2010/main" val="3584491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858" y="1850278"/>
            <a:ext cx="5192217" cy="3731907"/>
          </a:xfrm>
          <a:prstGeom prst="rect">
            <a:avLst/>
          </a:prstGeom>
        </p:spPr>
      </p:pic>
      <p:sp>
        <p:nvSpPr>
          <p:cNvPr id="15" name="Rectangle 14"/>
          <p:cNvSpPr/>
          <p:nvPr/>
        </p:nvSpPr>
        <p:spPr>
          <a:xfrm>
            <a:off x="228600" y="1275815"/>
            <a:ext cx="6567451" cy="584775"/>
          </a:xfrm>
          <a:prstGeom prst="rect">
            <a:avLst/>
          </a:prstGeom>
        </p:spPr>
        <p:txBody>
          <a:bodyPr wrap="square">
            <a:spAutoFit/>
          </a:bodyPr>
          <a:lstStyle/>
          <a:p>
            <a:pPr algn="ctr"/>
            <a:r>
              <a:rPr lang="en-US" sz="3200" dirty="0" err="1">
                <a:ln w="0"/>
                <a:solidFill>
                  <a:schemeClr val="bg1"/>
                </a:solidFill>
                <a:effectLst>
                  <a:outerShdw blurRad="38100" dist="19050" dir="2700000" algn="tl" rotWithShape="0">
                    <a:schemeClr val="dk1">
                      <a:alpha val="40000"/>
                    </a:schemeClr>
                  </a:outerShdw>
                </a:effectLst>
              </a:rPr>
              <a:t>Sponza</a:t>
            </a:r>
            <a:endParaRPr lang="en-US" sz="3200" dirty="0">
              <a:ln w="0"/>
              <a:solidFill>
                <a:schemeClr val="bg1"/>
              </a:solidFill>
              <a:effectLst>
                <a:outerShdw blurRad="38100" dist="19050" dir="2700000" algn="tl" rotWithShape="0">
                  <a:schemeClr val="dk1">
                    <a:alpha val="40000"/>
                  </a:schemeClr>
                </a:outerShdw>
              </a:effectLst>
            </a:endParaRPr>
          </a:p>
        </p:txBody>
      </p:sp>
      <p:pic>
        <p:nvPicPr>
          <p:cNvPr id="16" name="Graphic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1071" y="350279"/>
            <a:ext cx="4775200" cy="3581400"/>
          </a:xfrm>
          <a:prstGeom prst="rect">
            <a:avLst/>
          </a:prstGeom>
        </p:spPr>
      </p:pic>
      <p:sp>
        <p:nvSpPr>
          <p:cNvPr id="17" name="TextBox 16"/>
          <p:cNvSpPr txBox="1"/>
          <p:nvPr/>
        </p:nvSpPr>
        <p:spPr>
          <a:xfrm rot="16200000">
            <a:off x="6148335" y="1848591"/>
            <a:ext cx="1360694" cy="584775"/>
          </a:xfrm>
          <a:prstGeom prst="rect">
            <a:avLst/>
          </a:prstGeom>
          <a:noFill/>
        </p:spPr>
        <p:txBody>
          <a:bodyPr wrap="none" rtlCol="0">
            <a:spAutoFit/>
          </a:bodyPr>
          <a:lstStyle/>
          <a:p>
            <a:r>
              <a:rPr lang="en-US" sz="3200" dirty="0" err="1">
                <a:solidFill>
                  <a:schemeClr val="bg1"/>
                </a:solidFill>
              </a:rPr>
              <a:t>relMSE</a:t>
            </a:r>
            <a:endParaRPr lang="en-US" sz="3200" dirty="0">
              <a:solidFill>
                <a:schemeClr val="bg1"/>
              </a:solidFill>
            </a:endParaRPr>
          </a:p>
        </p:txBody>
      </p:sp>
      <p:sp>
        <p:nvSpPr>
          <p:cNvPr id="18" name="TextBox 17"/>
          <p:cNvSpPr txBox="1"/>
          <p:nvPr/>
        </p:nvSpPr>
        <p:spPr>
          <a:xfrm>
            <a:off x="9002763" y="3931679"/>
            <a:ext cx="1011815" cy="584775"/>
          </a:xfrm>
          <a:prstGeom prst="rect">
            <a:avLst/>
          </a:prstGeom>
          <a:noFill/>
        </p:spPr>
        <p:txBody>
          <a:bodyPr wrap="none" rtlCol="0">
            <a:spAutoFit/>
          </a:bodyPr>
          <a:lstStyle/>
          <a:p>
            <a:r>
              <a:rPr lang="en-US" sz="3200" dirty="0">
                <a:solidFill>
                  <a:schemeClr val="bg1"/>
                </a:solidFill>
              </a:rPr>
              <a:t>Time</a:t>
            </a:r>
          </a:p>
        </p:txBody>
      </p:sp>
      <p:sp>
        <p:nvSpPr>
          <p:cNvPr id="19" name="Rectangle 18"/>
          <p:cNvSpPr/>
          <p:nvPr/>
        </p:nvSpPr>
        <p:spPr>
          <a:xfrm>
            <a:off x="6929780" y="4664947"/>
            <a:ext cx="343593" cy="343593"/>
          </a:xfrm>
          <a:prstGeom prst="rect">
            <a:avLst/>
          </a:prstGeom>
          <a:solidFill>
            <a:srgbClr val="E9B9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29512" y="5157033"/>
            <a:ext cx="343593" cy="343593"/>
          </a:xfrm>
          <a:prstGeom prst="rect">
            <a:avLst/>
          </a:prstGeom>
          <a:solidFill>
            <a:srgbClr val="403D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921360" y="5649119"/>
            <a:ext cx="343593" cy="343593"/>
          </a:xfrm>
          <a:prstGeom prst="rect">
            <a:avLst/>
          </a:prstGeom>
          <a:solidFill>
            <a:srgbClr val="00D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932777" y="6141205"/>
            <a:ext cx="343593" cy="343593"/>
          </a:xfrm>
          <a:prstGeom prst="rect">
            <a:avLst/>
          </a:prstGeom>
          <a:solidFill>
            <a:srgbClr val="EE35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364718" y="4522315"/>
            <a:ext cx="1930144" cy="584775"/>
          </a:xfrm>
          <a:prstGeom prst="rect">
            <a:avLst/>
          </a:prstGeom>
          <a:noFill/>
        </p:spPr>
        <p:txBody>
          <a:bodyPr wrap="none" rtlCol="0">
            <a:spAutoFit/>
          </a:bodyPr>
          <a:lstStyle/>
          <a:p>
            <a:r>
              <a:rPr lang="en-US" sz="3200" dirty="0">
                <a:solidFill>
                  <a:schemeClr val="bg1"/>
                </a:solidFill>
              </a:rPr>
              <a:t>G-BDPT L1</a:t>
            </a:r>
          </a:p>
        </p:txBody>
      </p:sp>
      <p:sp>
        <p:nvSpPr>
          <p:cNvPr id="24" name="TextBox 23"/>
          <p:cNvSpPr txBox="1"/>
          <p:nvPr/>
        </p:nvSpPr>
        <p:spPr>
          <a:xfrm>
            <a:off x="7364450" y="5041867"/>
            <a:ext cx="1148071" cy="584775"/>
          </a:xfrm>
          <a:prstGeom prst="rect">
            <a:avLst/>
          </a:prstGeom>
          <a:noFill/>
        </p:spPr>
        <p:txBody>
          <a:bodyPr wrap="none" rtlCol="0">
            <a:spAutoFit/>
          </a:bodyPr>
          <a:lstStyle/>
          <a:p>
            <a:r>
              <a:rPr lang="en-US" sz="3200" dirty="0">
                <a:solidFill>
                  <a:schemeClr val="bg1"/>
                </a:solidFill>
              </a:rPr>
              <a:t>SPPM</a:t>
            </a:r>
          </a:p>
        </p:txBody>
      </p:sp>
      <p:sp>
        <p:nvSpPr>
          <p:cNvPr id="25" name="TextBox 24"/>
          <p:cNvSpPr txBox="1"/>
          <p:nvPr/>
        </p:nvSpPr>
        <p:spPr>
          <a:xfrm>
            <a:off x="7364718" y="5526304"/>
            <a:ext cx="1444050" cy="584775"/>
          </a:xfrm>
          <a:prstGeom prst="rect">
            <a:avLst/>
          </a:prstGeom>
          <a:noFill/>
        </p:spPr>
        <p:txBody>
          <a:bodyPr wrap="none" rtlCol="0">
            <a:spAutoFit/>
          </a:bodyPr>
          <a:lstStyle/>
          <a:p>
            <a:r>
              <a:rPr lang="en-US" sz="3200" dirty="0">
                <a:solidFill>
                  <a:schemeClr val="bg1"/>
                </a:solidFill>
              </a:rPr>
              <a:t>Ours L1</a:t>
            </a:r>
          </a:p>
        </p:txBody>
      </p:sp>
      <p:sp>
        <p:nvSpPr>
          <p:cNvPr id="26" name="TextBox 25"/>
          <p:cNvSpPr txBox="1"/>
          <p:nvPr/>
        </p:nvSpPr>
        <p:spPr>
          <a:xfrm>
            <a:off x="7364718" y="6020613"/>
            <a:ext cx="1444050" cy="584775"/>
          </a:xfrm>
          <a:prstGeom prst="rect">
            <a:avLst/>
          </a:prstGeom>
          <a:noFill/>
        </p:spPr>
        <p:txBody>
          <a:bodyPr wrap="none" rtlCol="0">
            <a:spAutoFit/>
          </a:bodyPr>
          <a:lstStyle/>
          <a:p>
            <a:r>
              <a:rPr lang="en-US" sz="3200" dirty="0">
                <a:solidFill>
                  <a:schemeClr val="bg1"/>
                </a:solidFill>
              </a:rPr>
              <a:t>Ours L2</a:t>
            </a:r>
          </a:p>
        </p:txBody>
      </p:sp>
    </p:spTree>
    <p:extLst>
      <p:ext uri="{BB962C8B-B14F-4D97-AF65-F5344CB8AC3E}">
        <p14:creationId xmlns:p14="http://schemas.microsoft.com/office/powerpoint/2010/main" val="1854327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of iterations</a:t>
            </a:r>
          </a:p>
        </p:txBody>
      </p:sp>
      <p:sp>
        <p:nvSpPr>
          <p:cNvPr id="4" name="Slide Number Placeholder 3"/>
          <p:cNvSpPr>
            <a:spLocks noGrp="1"/>
          </p:cNvSpPr>
          <p:nvPr>
            <p:ph type="sldNum" sz="quarter" idx="12"/>
          </p:nvPr>
        </p:nvSpPr>
        <p:spPr/>
        <p:txBody>
          <a:bodyPr/>
          <a:lstStyle/>
          <a:p>
            <a:fld id="{3B5F642D-6A31-4596-8C22-CC368C1BDF36}" type="slidenum">
              <a:rPr lang="de-CH" smtClean="0"/>
              <a:pPr/>
              <a:t>32</a:t>
            </a:fld>
            <a:endParaRPr lang="de-CH" dirty="0"/>
          </a:p>
        </p:txBody>
      </p:sp>
      <p:graphicFrame>
        <p:nvGraphicFramePr>
          <p:cNvPr id="8" name="Chart 7"/>
          <p:cNvGraphicFramePr/>
          <p:nvPr>
            <p:extLst>
              <p:ext uri="{D42A27DB-BD31-4B8C-83A1-F6EECF244321}">
                <p14:modId xmlns:p14="http://schemas.microsoft.com/office/powerpoint/2010/main" val="21005839"/>
              </p:ext>
            </p:extLst>
          </p:nvPr>
        </p:nvGraphicFramePr>
        <p:xfrm>
          <a:off x="266007" y="925485"/>
          <a:ext cx="11373098" cy="3458094"/>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p:cNvGrpSpPr/>
          <p:nvPr/>
        </p:nvGrpSpPr>
        <p:grpSpPr>
          <a:xfrm>
            <a:off x="1" y="4438996"/>
            <a:ext cx="12192000" cy="1706951"/>
            <a:chOff x="0" y="4438996"/>
            <a:chExt cx="17336049" cy="2427148"/>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140"/>
              <a:ext cx="2217991" cy="241086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7991" y="4447140"/>
              <a:ext cx="3225339" cy="241900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3330" y="4447140"/>
              <a:ext cx="4285973" cy="241086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9303" y="4438996"/>
              <a:ext cx="4267199" cy="240030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96502" y="4438996"/>
              <a:ext cx="3339547" cy="2400300"/>
            </a:xfrm>
            <a:prstGeom prst="rect">
              <a:avLst/>
            </a:prstGeom>
          </p:spPr>
        </p:pic>
      </p:grpSp>
    </p:spTree>
    <p:extLst>
      <p:ext uri="{BB962C8B-B14F-4D97-AF65-F5344CB8AC3E}">
        <p14:creationId xmlns:p14="http://schemas.microsoft.com/office/powerpoint/2010/main" val="4269432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a:xfrm>
            <a:off x="357187" y="1023520"/>
            <a:ext cx="11542713" cy="674651"/>
          </a:xfrm>
        </p:spPr>
        <p:txBody>
          <a:bodyPr/>
          <a:lstStyle/>
          <a:p>
            <a:pPr marL="0" indent="0" algn="ctr">
              <a:buNone/>
            </a:pPr>
            <a:r>
              <a:rPr lang="en-US" sz="3200" dirty="0"/>
              <a:t>1) Gather photon on glossy surfaces</a:t>
            </a:r>
          </a:p>
        </p:txBody>
      </p:sp>
      <p:sp>
        <p:nvSpPr>
          <p:cNvPr id="4" name="Slide Number Placeholder 3"/>
          <p:cNvSpPr>
            <a:spLocks noGrp="1"/>
          </p:cNvSpPr>
          <p:nvPr>
            <p:ph type="sldNum" sz="quarter" idx="12"/>
          </p:nvPr>
        </p:nvSpPr>
        <p:spPr/>
        <p:txBody>
          <a:bodyPr/>
          <a:lstStyle/>
          <a:p>
            <a:fld id="{3B5F642D-6A31-4596-8C22-CC368C1BDF36}" type="slidenum">
              <a:rPr lang="de-CH" smtClean="0"/>
              <a:pPr/>
              <a:t>33</a:t>
            </a:fld>
            <a:endParaRPr lang="de-CH" dirty="0"/>
          </a:p>
        </p:txBody>
      </p:sp>
      <p:sp>
        <p:nvSpPr>
          <p:cNvPr id="7" name="Content Placeholder 2"/>
          <p:cNvSpPr txBox="1">
            <a:spLocks/>
          </p:cNvSpPr>
          <p:nvPr/>
        </p:nvSpPr>
        <p:spPr>
          <a:xfrm>
            <a:off x="1029596" y="1626639"/>
            <a:ext cx="4906748" cy="674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ctr">
              <a:buFont typeface="Arial" panose="020B0604020202020204" pitchFamily="34" charset="0"/>
              <a:buAutoNum type="alphaLcParenR"/>
            </a:pP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0775" r="29815"/>
          <a:stretch/>
        </p:blipFill>
        <p:spPr>
          <a:xfrm>
            <a:off x="2436124" y="1708126"/>
            <a:ext cx="3920303" cy="446291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7515" y="1708125"/>
            <a:ext cx="1445023" cy="144502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8839" y="1708125"/>
            <a:ext cx="1445023" cy="144502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7515" y="3217670"/>
            <a:ext cx="1445023" cy="144502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8839" y="3217670"/>
            <a:ext cx="1445023" cy="1445023"/>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4364" y="4727216"/>
            <a:ext cx="1445023" cy="1445023"/>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5688" y="4727216"/>
            <a:ext cx="1445023" cy="1445023"/>
          </a:xfrm>
          <a:prstGeom prst="rect">
            <a:avLst/>
          </a:prstGeom>
        </p:spPr>
      </p:pic>
      <p:sp>
        <p:nvSpPr>
          <p:cNvPr id="24" name="Rectangle 23"/>
          <p:cNvSpPr/>
          <p:nvPr/>
        </p:nvSpPr>
        <p:spPr>
          <a:xfrm rot="16200000">
            <a:off x="6169017" y="3446350"/>
            <a:ext cx="1241886" cy="746009"/>
          </a:xfrm>
          <a:prstGeom prst="rect">
            <a:avLst/>
          </a:prstGeom>
        </p:spPr>
        <p:txBody>
          <a:bodyPr wrap="none">
            <a:spAutoFit/>
          </a:bodyPr>
          <a:lstStyle/>
          <a:p>
            <a:r>
              <a:rPr lang="en-US" sz="2800" dirty="0">
                <a:ln w="0"/>
                <a:effectLst>
                  <a:outerShdw blurRad="38100" dist="19050" dir="2700000" algn="tl" rotWithShape="0">
                    <a:schemeClr val="dk1">
                      <a:alpha val="40000"/>
                    </a:schemeClr>
                  </a:outerShdw>
                </a:effectLst>
              </a:rPr>
              <a:t>Ours</a:t>
            </a:r>
          </a:p>
        </p:txBody>
      </p:sp>
      <p:sp>
        <p:nvSpPr>
          <p:cNvPr id="26" name="Rectangle 25"/>
          <p:cNvSpPr/>
          <p:nvPr/>
        </p:nvSpPr>
        <p:spPr>
          <a:xfrm rot="16200000">
            <a:off x="5858918" y="4847301"/>
            <a:ext cx="1849481" cy="746009"/>
          </a:xfrm>
          <a:prstGeom prst="rect">
            <a:avLst/>
          </a:prstGeom>
        </p:spPr>
        <p:txBody>
          <a:bodyPr wrap="none">
            <a:spAutoFit/>
          </a:bodyPr>
          <a:lstStyle/>
          <a:p>
            <a:r>
              <a:rPr lang="en-US" sz="2800" dirty="0">
                <a:ln w="0"/>
                <a:effectLst>
                  <a:outerShdw blurRad="38100" dist="19050" dir="2700000" algn="tl" rotWithShape="0">
                    <a:schemeClr val="dk1">
                      <a:alpha val="40000"/>
                    </a:schemeClr>
                  </a:outerShdw>
                </a:effectLst>
              </a:rPr>
              <a:t>G-BDPT</a:t>
            </a:r>
          </a:p>
        </p:txBody>
      </p:sp>
      <p:sp>
        <p:nvSpPr>
          <p:cNvPr id="30" name="Rectangle 29"/>
          <p:cNvSpPr/>
          <p:nvPr/>
        </p:nvSpPr>
        <p:spPr>
          <a:xfrm rot="16200000">
            <a:off x="6126541" y="1853633"/>
            <a:ext cx="1467792" cy="746009"/>
          </a:xfrm>
          <a:prstGeom prst="rect">
            <a:avLst/>
          </a:prstGeom>
        </p:spPr>
        <p:txBody>
          <a:bodyPr wrap="none">
            <a:spAutoFit/>
          </a:bodyPr>
          <a:lstStyle/>
          <a:p>
            <a:r>
              <a:rPr lang="en-US" sz="2800" dirty="0">
                <a:ln w="0"/>
                <a:effectLst>
                  <a:outerShdw blurRad="38100" dist="19050" dir="2700000" algn="tl" rotWithShape="0">
                    <a:schemeClr val="dk1">
                      <a:alpha val="40000"/>
                    </a:schemeClr>
                  </a:outerShdw>
                </a:effectLst>
              </a:rPr>
              <a:t>SPPM</a:t>
            </a:r>
          </a:p>
        </p:txBody>
      </p:sp>
      <p:sp>
        <p:nvSpPr>
          <p:cNvPr id="28" name="Content Placeholder 2"/>
          <p:cNvSpPr txBox="1">
            <a:spLocks/>
          </p:cNvSpPr>
          <p:nvPr/>
        </p:nvSpPr>
        <p:spPr>
          <a:xfrm>
            <a:off x="2417277" y="3297489"/>
            <a:ext cx="7800975" cy="2220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n w="22225">
                  <a:solidFill>
                    <a:schemeClr val="tx1"/>
                  </a:solidFill>
                  <a:prstDash val="solid"/>
                </a:ln>
                <a:solidFill>
                  <a:srgbClr val="FF0000"/>
                </a:solidFill>
              </a:rPr>
              <a:t>Possible solution:</a:t>
            </a:r>
            <a:br>
              <a:rPr lang="en-US" b="1" dirty="0">
                <a:ln w="22225">
                  <a:solidFill>
                    <a:schemeClr val="tx1"/>
                  </a:solidFill>
                  <a:prstDash val="solid"/>
                </a:ln>
                <a:solidFill>
                  <a:srgbClr val="FF0000"/>
                </a:solidFill>
              </a:rPr>
            </a:br>
            <a:r>
              <a:rPr lang="en-US" b="1" dirty="0">
                <a:ln w="22225">
                  <a:solidFill>
                    <a:schemeClr val="tx1"/>
                  </a:solidFill>
                  <a:prstDash val="solid"/>
                </a:ln>
                <a:solidFill>
                  <a:srgbClr val="FF0000"/>
                </a:solidFill>
              </a:rPr>
              <a:t>G-VCM/UPS [</a:t>
            </a:r>
            <a:r>
              <a:rPr lang="en-US" b="1" dirty="0" err="1">
                <a:ln w="22225">
                  <a:solidFill>
                    <a:schemeClr val="tx1"/>
                  </a:solidFill>
                  <a:prstDash val="solid"/>
                </a:ln>
                <a:solidFill>
                  <a:srgbClr val="FF0000"/>
                </a:solidFill>
              </a:rPr>
              <a:t>Georgiev</a:t>
            </a:r>
            <a:r>
              <a:rPr lang="en-US" b="1" dirty="0">
                <a:ln w="22225">
                  <a:solidFill>
                    <a:schemeClr val="tx1"/>
                  </a:solidFill>
                  <a:prstDash val="solid"/>
                </a:ln>
                <a:solidFill>
                  <a:srgbClr val="FF0000"/>
                </a:solidFill>
              </a:rPr>
              <a:t> et al. 2013, Hachisuka et al. 2013]</a:t>
            </a:r>
          </a:p>
        </p:txBody>
      </p:sp>
    </p:spTree>
    <p:custDataLst>
      <p:tags r:id="rId1"/>
    </p:custDataLst>
    <p:extLst>
      <p:ext uri="{BB962C8B-B14F-4D97-AF65-F5344CB8AC3E}">
        <p14:creationId xmlns:p14="http://schemas.microsoft.com/office/powerpoint/2010/main" val="31096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a:xfrm>
            <a:off x="357187" y="1023520"/>
            <a:ext cx="11542713" cy="674651"/>
          </a:xfrm>
        </p:spPr>
        <p:txBody>
          <a:bodyPr/>
          <a:lstStyle/>
          <a:p>
            <a:pPr marL="0" indent="0" algn="ctr">
              <a:buNone/>
            </a:pPr>
            <a:r>
              <a:rPr lang="en-US" sz="3200" dirty="0"/>
              <a:t>2</a:t>
            </a:r>
            <a:r>
              <a:rPr lang="en-US" sz="3200"/>
              <a:t>) </a:t>
            </a:r>
            <a:r>
              <a:rPr lang="en-US" sz="3200" dirty="0"/>
              <a:t>Non uniform photon distribution</a:t>
            </a:r>
          </a:p>
        </p:txBody>
      </p:sp>
      <p:sp>
        <p:nvSpPr>
          <p:cNvPr id="4" name="Slide Number Placeholder 3"/>
          <p:cNvSpPr>
            <a:spLocks noGrp="1"/>
          </p:cNvSpPr>
          <p:nvPr>
            <p:ph type="sldNum" sz="quarter" idx="12"/>
          </p:nvPr>
        </p:nvSpPr>
        <p:spPr/>
        <p:txBody>
          <a:bodyPr/>
          <a:lstStyle/>
          <a:p>
            <a:fld id="{3B5F642D-6A31-4596-8C22-CC368C1BDF36}" type="slidenum">
              <a:rPr lang="de-CH" smtClean="0"/>
              <a:pPr/>
              <a:t>34</a:t>
            </a:fld>
            <a:endParaRPr lang="de-CH" dirty="0"/>
          </a:p>
        </p:txBody>
      </p:sp>
      <p:pic>
        <p:nvPicPr>
          <p:cNvPr id="36" name="Picture 35"/>
          <p:cNvPicPr>
            <a:picLocks noChangeAspect="1"/>
          </p:cNvPicPr>
          <p:nvPr/>
        </p:nvPicPr>
        <p:blipFill>
          <a:blip r:embed="rId3"/>
          <a:stretch>
            <a:fillRect/>
          </a:stretch>
        </p:blipFill>
        <p:spPr>
          <a:xfrm>
            <a:off x="1848798" y="1879569"/>
            <a:ext cx="9066852" cy="4106664"/>
          </a:xfrm>
          <a:prstGeom prst="rect">
            <a:avLst/>
          </a:prstGeom>
        </p:spPr>
      </p:pic>
      <p:sp>
        <p:nvSpPr>
          <p:cNvPr id="35" name="Content Placeholder 2"/>
          <p:cNvSpPr txBox="1">
            <a:spLocks/>
          </p:cNvSpPr>
          <p:nvPr/>
        </p:nvSpPr>
        <p:spPr>
          <a:xfrm>
            <a:off x="3574459" y="3154057"/>
            <a:ext cx="5471283" cy="15576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n w="22225">
                  <a:solidFill>
                    <a:schemeClr val="tx1"/>
                  </a:solidFill>
                  <a:prstDash val="solid"/>
                </a:ln>
                <a:solidFill>
                  <a:srgbClr val="FF0000"/>
                </a:solidFill>
              </a:rPr>
              <a:t>Possible solution:</a:t>
            </a:r>
            <a:br>
              <a:rPr lang="en-US" b="1" dirty="0">
                <a:ln w="22225">
                  <a:solidFill>
                    <a:schemeClr val="tx1"/>
                  </a:solidFill>
                  <a:prstDash val="solid"/>
                </a:ln>
                <a:solidFill>
                  <a:srgbClr val="FF0000"/>
                </a:solidFill>
              </a:rPr>
            </a:br>
            <a:r>
              <a:rPr lang="en-US" b="1" dirty="0">
                <a:ln w="22225">
                  <a:solidFill>
                    <a:schemeClr val="tx1"/>
                  </a:solidFill>
                  <a:prstDash val="solid"/>
                </a:ln>
                <a:solidFill>
                  <a:srgbClr val="FF0000"/>
                </a:solidFill>
              </a:rPr>
              <a:t>MCMC [Hachisuka et al. 2011, Gruson et al. 2016]</a:t>
            </a:r>
          </a:p>
        </p:txBody>
      </p:sp>
    </p:spTree>
    <p:custDataLst>
      <p:tags r:id="rId1"/>
    </p:custDataLst>
    <p:extLst>
      <p:ext uri="{BB962C8B-B14F-4D97-AF65-F5344CB8AC3E}">
        <p14:creationId xmlns:p14="http://schemas.microsoft.com/office/powerpoint/2010/main" val="29839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357187" y="1023520"/>
            <a:ext cx="11542713" cy="4844543"/>
          </a:xfrm>
        </p:spPr>
        <p:txBody>
          <a:bodyPr/>
          <a:lstStyle/>
          <a:p>
            <a:pPr marL="0" indent="0">
              <a:buNone/>
            </a:pPr>
            <a:r>
              <a:rPr lang="en-US" sz="3200" dirty="0"/>
              <a:t>First gradient-domain photon density estimation technique.</a:t>
            </a:r>
          </a:p>
          <a:p>
            <a:pPr lvl="1"/>
            <a:r>
              <a:rPr lang="en-US" sz="2800" dirty="0"/>
              <a:t>New Hybrid shift mapping</a:t>
            </a:r>
          </a:p>
          <a:p>
            <a:pPr lvl="1"/>
            <a:endParaRPr lang="en-US" sz="2800" dirty="0"/>
          </a:p>
          <a:p>
            <a:pPr lvl="1"/>
            <a:endParaRPr lang="en-US" sz="2800" dirty="0"/>
          </a:p>
          <a:p>
            <a:pPr marL="0" indent="0">
              <a:buNone/>
            </a:pPr>
            <a:r>
              <a:rPr lang="en-US" sz="3200" dirty="0"/>
              <a:t>Take home message:</a:t>
            </a:r>
          </a:p>
          <a:p>
            <a:pPr lvl="1"/>
            <a:r>
              <a:rPr lang="en-US" sz="2800" dirty="0"/>
              <a:t>Good throughput + coherent gradients --&gt; convergence boost.</a:t>
            </a:r>
          </a:p>
          <a:p>
            <a:pPr lvl="1"/>
            <a:r>
              <a:rPr lang="en-US" sz="2800" dirty="0"/>
              <a:t>The </a:t>
            </a:r>
            <a:r>
              <a:rPr lang="en-US" sz="2800" u="sng" dirty="0"/>
              <a:t>robustness</a:t>
            </a:r>
            <a:r>
              <a:rPr lang="en-US" sz="2800" dirty="0"/>
              <a:t> of the primal path sampling method is important.</a:t>
            </a:r>
          </a:p>
          <a:p>
            <a:pPr lvl="1"/>
            <a:endParaRPr lang="en-US" sz="2800" dirty="0"/>
          </a:p>
          <a:p>
            <a:pPr lvl="1"/>
            <a:endParaRPr lang="en-US" sz="2800" dirty="0"/>
          </a:p>
          <a:p>
            <a:endParaRPr lang="en-US" sz="3200" dirty="0"/>
          </a:p>
        </p:txBody>
      </p:sp>
      <p:sp>
        <p:nvSpPr>
          <p:cNvPr id="6" name="Slide Number Placeholder 5"/>
          <p:cNvSpPr>
            <a:spLocks noGrp="1"/>
          </p:cNvSpPr>
          <p:nvPr>
            <p:ph type="sldNum" sz="quarter" idx="12"/>
          </p:nvPr>
        </p:nvSpPr>
        <p:spPr/>
        <p:txBody>
          <a:bodyPr/>
          <a:lstStyle/>
          <a:p>
            <a:fld id="{3B5F642D-6A31-4596-8C22-CC368C1BDF36}" type="slidenum">
              <a:rPr lang="de-CH" smtClean="0"/>
              <a:pPr/>
              <a:t>35</a:t>
            </a:fld>
            <a:endParaRPr lang="de-CH" dirty="0"/>
          </a:p>
        </p:txBody>
      </p:sp>
    </p:spTree>
    <p:extLst>
      <p:ext uri="{BB962C8B-B14F-4D97-AF65-F5344CB8AC3E}">
        <p14:creationId xmlns:p14="http://schemas.microsoft.com/office/powerpoint/2010/main" val="2521429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304" y="2714963"/>
            <a:ext cx="10135393" cy="1630363"/>
          </a:xfrm>
        </p:spPr>
        <p:txBody>
          <a:bodyPr>
            <a:noAutofit/>
          </a:bodyPr>
          <a:lstStyle/>
          <a:p>
            <a:r>
              <a:rPr lang="en-US" sz="4000" dirty="0"/>
              <a:t>Gradient-Domain </a:t>
            </a:r>
            <a:br>
              <a:rPr lang="en-US" sz="4000" dirty="0"/>
            </a:br>
            <a:r>
              <a:rPr lang="en-US" sz="4000" dirty="0"/>
              <a:t>Photon Density Estimation</a:t>
            </a:r>
            <a:endParaRPr lang="de-CH" sz="4000" dirty="0"/>
          </a:p>
        </p:txBody>
      </p:sp>
      <p:sp>
        <p:nvSpPr>
          <p:cNvPr id="3" name="Subtitle 2"/>
          <p:cNvSpPr>
            <a:spLocks noGrp="1"/>
          </p:cNvSpPr>
          <p:nvPr>
            <p:ph type="subTitle" idx="1"/>
          </p:nvPr>
        </p:nvSpPr>
        <p:spPr>
          <a:xfrm>
            <a:off x="421178" y="4727170"/>
            <a:ext cx="11582400" cy="1684713"/>
          </a:xfrm>
          <a:prstGeom prst="rect">
            <a:avLst/>
          </a:prstGeom>
        </p:spPr>
        <p:txBody>
          <a:bodyPr>
            <a:normAutofit/>
          </a:bodyPr>
          <a:lstStyle/>
          <a:p>
            <a:r>
              <a:rPr lang="de-CH" dirty="0"/>
              <a:t>Binh-Son Hua</a:t>
            </a:r>
            <a:r>
              <a:rPr lang="de-CH" baseline="30000" dirty="0"/>
              <a:t>1    </a:t>
            </a:r>
            <a:r>
              <a:rPr lang="de-CH" u="sng" dirty="0"/>
              <a:t>Adrien Gruson</a:t>
            </a:r>
            <a:r>
              <a:rPr lang="de-CH" baseline="30000" dirty="0"/>
              <a:t>2   </a:t>
            </a:r>
            <a:r>
              <a:rPr lang="de-CH" dirty="0"/>
              <a:t> Derek Nowrouzezahrai</a:t>
            </a:r>
            <a:r>
              <a:rPr lang="de-CH" baseline="30000" dirty="0"/>
              <a:t>3    </a:t>
            </a:r>
            <a:r>
              <a:rPr lang="de-CH" dirty="0"/>
              <a:t>Toshiya Hachisuka</a:t>
            </a:r>
            <a:r>
              <a:rPr lang="de-CH" baseline="30000" dirty="0"/>
              <a:t>2</a:t>
            </a:r>
          </a:p>
          <a:p>
            <a:r>
              <a:rPr lang="de-CH" baseline="30000" dirty="0"/>
              <a:t>1</a:t>
            </a:r>
            <a:r>
              <a:rPr lang="de-CH" dirty="0"/>
              <a:t>Singapore University of Technology and Design </a:t>
            </a:r>
            <a:r>
              <a:rPr lang="de-CH" baseline="30000" dirty="0"/>
              <a:t>2</a:t>
            </a:r>
            <a:r>
              <a:rPr lang="de-CH" dirty="0"/>
              <a:t>The University of Tokyo </a:t>
            </a:r>
            <a:r>
              <a:rPr lang="de-CH" baseline="30000" dirty="0"/>
              <a:t>3</a:t>
            </a:r>
            <a:r>
              <a:rPr lang="de-CH" dirty="0"/>
              <a:t>McGill University</a:t>
            </a:r>
          </a:p>
          <a:p>
            <a:endParaRPr lang="de-CH" dirty="0"/>
          </a:p>
        </p:txBody>
      </p:sp>
      <p:grpSp>
        <p:nvGrpSpPr>
          <p:cNvPr id="6" name="Group 5"/>
          <p:cNvGrpSpPr/>
          <p:nvPr/>
        </p:nvGrpSpPr>
        <p:grpSpPr>
          <a:xfrm>
            <a:off x="1468463" y="5781068"/>
            <a:ext cx="3119454" cy="618617"/>
            <a:chOff x="1357627" y="4712506"/>
            <a:chExt cx="3119454" cy="618617"/>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1436"/>
            <a:stretch/>
          </p:blipFill>
          <p:spPr>
            <a:xfrm>
              <a:off x="1357627" y="4712506"/>
              <a:ext cx="1524000" cy="61861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2388"/>
            <a:stretch/>
          </p:blipFill>
          <p:spPr>
            <a:xfrm>
              <a:off x="3090257" y="4844303"/>
              <a:ext cx="1386824" cy="301376"/>
            </a:xfrm>
            <a:prstGeom prst="rect">
              <a:avLst/>
            </a:prstGeom>
          </p:spPr>
        </p:pic>
      </p:grpSp>
      <p:pic>
        <p:nvPicPr>
          <p:cNvPr id="7" name="Picture 2" descr="東京大学 THE UNIVERSITY OF TOKY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853" y="5743283"/>
            <a:ext cx="2386916" cy="6564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9858241" y="5847843"/>
            <a:ext cx="1861881" cy="447281"/>
          </a:xfrm>
          <a:prstGeom prst="rect">
            <a:avLst/>
          </a:prstGeom>
        </p:spPr>
      </p:pic>
      <p:sp>
        <p:nvSpPr>
          <p:cNvPr id="9" name="Rectangle 8"/>
          <p:cNvSpPr/>
          <p:nvPr/>
        </p:nvSpPr>
        <p:spPr>
          <a:xfrm>
            <a:off x="2688353" y="1440103"/>
            <a:ext cx="6335324" cy="1569660"/>
          </a:xfrm>
          <a:prstGeom prst="rect">
            <a:avLst/>
          </a:prstGeom>
        </p:spPr>
        <p:txBody>
          <a:bodyPr wrap="none">
            <a:spAutoFit/>
          </a:bodyPr>
          <a:lstStyle/>
          <a:p>
            <a:pPr algn="ctr"/>
            <a:r>
              <a:rPr lang="en-US" sz="3200" dirty="0"/>
              <a:t>https://github.com/gradientpm/gpm</a:t>
            </a:r>
          </a:p>
          <a:p>
            <a:pPr algn="ctr"/>
            <a:r>
              <a:rPr lang="en-US" sz="3200" dirty="0"/>
              <a:t>Thank you for your attention!</a:t>
            </a:r>
            <a:br>
              <a:rPr lang="en-US" sz="3200" dirty="0"/>
            </a:br>
            <a:endParaRPr lang="en-US" sz="3200" dirty="0"/>
          </a:p>
        </p:txBody>
      </p:sp>
    </p:spTree>
    <p:extLst>
      <p:ext uri="{BB962C8B-B14F-4D97-AF65-F5344CB8AC3E}">
        <p14:creationId xmlns:p14="http://schemas.microsoft.com/office/powerpoint/2010/main" val="228714843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5F642D-6A31-4596-8C22-CC368C1BDF36}" type="slidenum">
              <a:rPr lang="de-CH" smtClean="0"/>
              <a:pPr/>
              <a:t>37</a:t>
            </a:fld>
            <a:endParaRPr lang="de-CH" dirty="0"/>
          </a:p>
        </p:txBody>
      </p:sp>
    </p:spTree>
    <p:extLst>
      <p:ext uri="{BB962C8B-B14F-4D97-AF65-F5344CB8AC3E}">
        <p14:creationId xmlns:p14="http://schemas.microsoft.com/office/powerpoint/2010/main" val="2449786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5F642D-6A31-4596-8C22-CC368C1BDF36}" type="slidenum">
              <a:rPr lang="de-CH" smtClean="0"/>
              <a:pPr/>
              <a:t>38</a:t>
            </a:fld>
            <a:endParaRPr lang="de-CH" dirty="0"/>
          </a:p>
        </p:txBody>
      </p:sp>
      <p:sp>
        <p:nvSpPr>
          <p:cNvPr id="3" name="Title 1"/>
          <p:cNvSpPr txBox="1">
            <a:spLocks/>
          </p:cNvSpPr>
          <p:nvPr/>
        </p:nvSpPr>
        <p:spPr>
          <a:xfrm>
            <a:off x="1028304" y="2714963"/>
            <a:ext cx="10135393" cy="1630363"/>
          </a:xfrm>
          <a:prstGeom prst="rect">
            <a:avLst/>
          </a:prstGeom>
          <a:solidFill>
            <a:srgbClr val="185C72">
              <a:alpha val="74902"/>
            </a:srgbClr>
          </a:solidFill>
          <a:ln>
            <a:noFill/>
          </a:ln>
        </p:spPr>
        <p:txBody>
          <a:bodyPr anchor="ctr">
            <a:noAutofit/>
          </a:bodyPr>
          <a:lstStyle>
            <a:lvl1pPr algn="l" defTabSz="914400" rtl="0" eaLnBrk="1" latinLnBrk="0" hangingPunct="1">
              <a:lnSpc>
                <a:spcPct val="90000"/>
              </a:lnSpc>
              <a:spcBef>
                <a:spcPct val="0"/>
              </a:spcBef>
              <a:buNone/>
              <a:defRPr lang="de-CH" sz="3200" kern="1200" dirty="0">
                <a:solidFill>
                  <a:schemeClr val="bg1"/>
                </a:solidFill>
                <a:latin typeface="+mj-lt"/>
                <a:ea typeface="+mj-ea"/>
                <a:cs typeface="+mj-cs"/>
              </a:defRPr>
            </a:lvl1pPr>
          </a:lstStyle>
          <a:p>
            <a:pPr algn="ctr"/>
            <a:r>
              <a:rPr lang="en-US" sz="4000"/>
              <a:t>Backup slides</a:t>
            </a:r>
            <a:endParaRPr lang="en-US" sz="4000" dirty="0"/>
          </a:p>
        </p:txBody>
      </p:sp>
    </p:spTree>
    <p:extLst>
      <p:ext uri="{BB962C8B-B14F-4D97-AF65-F5344CB8AC3E}">
        <p14:creationId xmlns:p14="http://schemas.microsoft.com/office/powerpoint/2010/main" val="1622921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883" y="1860590"/>
            <a:ext cx="6616168" cy="3721595"/>
          </a:xfrm>
          <a:prstGeom prst="rect">
            <a:avLst/>
          </a:prstGeom>
        </p:spPr>
      </p:pic>
      <p:sp>
        <p:nvSpPr>
          <p:cNvPr id="9" name="Rectangle 8"/>
          <p:cNvSpPr/>
          <p:nvPr/>
        </p:nvSpPr>
        <p:spPr>
          <a:xfrm>
            <a:off x="2710369" y="1275815"/>
            <a:ext cx="1822358" cy="584775"/>
          </a:xfrm>
          <a:prstGeom prst="rect">
            <a:avLst/>
          </a:prstGeom>
        </p:spPr>
        <p:txBody>
          <a:bodyPr wrap="none">
            <a:spAutoFit/>
          </a:bodyPr>
          <a:lstStyle/>
          <a:p>
            <a:r>
              <a:rPr lang="en-US" sz="3200" dirty="0">
                <a:ln w="0"/>
                <a:solidFill>
                  <a:schemeClr val="bg1"/>
                </a:solidFill>
                <a:effectLst>
                  <a:outerShdw blurRad="38100" dist="19050" dir="2700000" algn="tl" rotWithShape="0">
                    <a:schemeClr val="dk1">
                      <a:alpha val="40000"/>
                    </a:schemeClr>
                  </a:outerShdw>
                </a:effectLst>
              </a:rPr>
              <a:t>Bookshelf</a:t>
            </a:r>
            <a:endParaRPr lang="en-US" sz="2800" dirty="0">
              <a:ln w="0"/>
              <a:solidFill>
                <a:schemeClr val="bg1"/>
              </a:solidFill>
              <a:effectLst>
                <a:outerShdw blurRad="38100" dist="19050" dir="2700000" algn="tl" rotWithShape="0">
                  <a:schemeClr val="dk1">
                    <a:alpha val="40000"/>
                  </a:schemeClr>
                </a:outerShdw>
              </a:effectLst>
            </a:endParaRPr>
          </a:p>
        </p:txBody>
      </p:sp>
      <p:pic>
        <p:nvPicPr>
          <p:cNvPr id="13" name="Graphic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1071" y="350279"/>
            <a:ext cx="4775200" cy="3581400"/>
          </a:xfrm>
          <a:prstGeom prst="rect">
            <a:avLst/>
          </a:prstGeom>
        </p:spPr>
      </p:pic>
      <p:sp>
        <p:nvSpPr>
          <p:cNvPr id="14" name="TextBox 13"/>
          <p:cNvSpPr txBox="1"/>
          <p:nvPr/>
        </p:nvSpPr>
        <p:spPr>
          <a:xfrm rot="16200000">
            <a:off x="6148335" y="1848591"/>
            <a:ext cx="1360694" cy="584775"/>
          </a:xfrm>
          <a:prstGeom prst="rect">
            <a:avLst/>
          </a:prstGeom>
          <a:noFill/>
        </p:spPr>
        <p:txBody>
          <a:bodyPr wrap="none" rtlCol="0">
            <a:spAutoFit/>
          </a:bodyPr>
          <a:lstStyle/>
          <a:p>
            <a:r>
              <a:rPr lang="en-US" sz="3200" dirty="0" err="1">
                <a:solidFill>
                  <a:schemeClr val="bg1"/>
                </a:solidFill>
              </a:rPr>
              <a:t>relMSE</a:t>
            </a:r>
            <a:endParaRPr lang="en-US" sz="3200" dirty="0">
              <a:solidFill>
                <a:schemeClr val="bg1"/>
              </a:solidFill>
            </a:endParaRPr>
          </a:p>
        </p:txBody>
      </p:sp>
      <p:sp>
        <p:nvSpPr>
          <p:cNvPr id="15" name="TextBox 14"/>
          <p:cNvSpPr txBox="1"/>
          <p:nvPr/>
        </p:nvSpPr>
        <p:spPr>
          <a:xfrm>
            <a:off x="9002763" y="3931679"/>
            <a:ext cx="1011815" cy="584775"/>
          </a:xfrm>
          <a:prstGeom prst="rect">
            <a:avLst/>
          </a:prstGeom>
          <a:noFill/>
        </p:spPr>
        <p:txBody>
          <a:bodyPr wrap="none" rtlCol="0">
            <a:spAutoFit/>
          </a:bodyPr>
          <a:lstStyle/>
          <a:p>
            <a:r>
              <a:rPr lang="en-US" sz="3200" dirty="0">
                <a:solidFill>
                  <a:schemeClr val="bg1"/>
                </a:solidFill>
              </a:rPr>
              <a:t>Time</a:t>
            </a:r>
          </a:p>
        </p:txBody>
      </p:sp>
      <p:sp>
        <p:nvSpPr>
          <p:cNvPr id="16" name="Rectangle 15"/>
          <p:cNvSpPr/>
          <p:nvPr/>
        </p:nvSpPr>
        <p:spPr>
          <a:xfrm>
            <a:off x="6929780" y="4664947"/>
            <a:ext cx="343593" cy="343593"/>
          </a:xfrm>
          <a:prstGeom prst="rect">
            <a:avLst/>
          </a:prstGeom>
          <a:solidFill>
            <a:srgbClr val="E9B9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29512" y="5157033"/>
            <a:ext cx="343593" cy="343593"/>
          </a:xfrm>
          <a:prstGeom prst="rect">
            <a:avLst/>
          </a:prstGeom>
          <a:solidFill>
            <a:srgbClr val="403D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21360" y="5649119"/>
            <a:ext cx="343593" cy="343593"/>
          </a:xfrm>
          <a:prstGeom prst="rect">
            <a:avLst/>
          </a:prstGeom>
          <a:solidFill>
            <a:srgbClr val="00D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932777" y="6141205"/>
            <a:ext cx="343593" cy="343593"/>
          </a:xfrm>
          <a:prstGeom prst="rect">
            <a:avLst/>
          </a:prstGeom>
          <a:solidFill>
            <a:srgbClr val="EE35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364718" y="4522315"/>
            <a:ext cx="1930144" cy="584775"/>
          </a:xfrm>
          <a:prstGeom prst="rect">
            <a:avLst/>
          </a:prstGeom>
          <a:noFill/>
        </p:spPr>
        <p:txBody>
          <a:bodyPr wrap="none" rtlCol="0">
            <a:spAutoFit/>
          </a:bodyPr>
          <a:lstStyle/>
          <a:p>
            <a:r>
              <a:rPr lang="en-US" sz="3200" dirty="0">
                <a:solidFill>
                  <a:schemeClr val="bg1"/>
                </a:solidFill>
              </a:rPr>
              <a:t>G-BDPT L1</a:t>
            </a:r>
          </a:p>
        </p:txBody>
      </p:sp>
      <p:sp>
        <p:nvSpPr>
          <p:cNvPr id="21" name="TextBox 20"/>
          <p:cNvSpPr txBox="1"/>
          <p:nvPr/>
        </p:nvSpPr>
        <p:spPr>
          <a:xfrm>
            <a:off x="7364450" y="5041867"/>
            <a:ext cx="1148071" cy="584775"/>
          </a:xfrm>
          <a:prstGeom prst="rect">
            <a:avLst/>
          </a:prstGeom>
          <a:noFill/>
        </p:spPr>
        <p:txBody>
          <a:bodyPr wrap="none" rtlCol="0">
            <a:spAutoFit/>
          </a:bodyPr>
          <a:lstStyle/>
          <a:p>
            <a:r>
              <a:rPr lang="en-US" sz="3200" dirty="0">
                <a:solidFill>
                  <a:schemeClr val="bg1"/>
                </a:solidFill>
              </a:rPr>
              <a:t>SPPM</a:t>
            </a:r>
          </a:p>
        </p:txBody>
      </p:sp>
      <p:sp>
        <p:nvSpPr>
          <p:cNvPr id="22" name="TextBox 21"/>
          <p:cNvSpPr txBox="1"/>
          <p:nvPr/>
        </p:nvSpPr>
        <p:spPr>
          <a:xfrm>
            <a:off x="7364718" y="5526304"/>
            <a:ext cx="1444050" cy="584775"/>
          </a:xfrm>
          <a:prstGeom prst="rect">
            <a:avLst/>
          </a:prstGeom>
          <a:noFill/>
        </p:spPr>
        <p:txBody>
          <a:bodyPr wrap="none" rtlCol="0">
            <a:spAutoFit/>
          </a:bodyPr>
          <a:lstStyle/>
          <a:p>
            <a:r>
              <a:rPr lang="en-US" sz="3200" dirty="0">
                <a:solidFill>
                  <a:schemeClr val="bg1"/>
                </a:solidFill>
              </a:rPr>
              <a:t>Ours L1</a:t>
            </a:r>
          </a:p>
        </p:txBody>
      </p:sp>
      <p:sp>
        <p:nvSpPr>
          <p:cNvPr id="23" name="TextBox 22"/>
          <p:cNvSpPr txBox="1"/>
          <p:nvPr/>
        </p:nvSpPr>
        <p:spPr>
          <a:xfrm>
            <a:off x="7364718" y="6020613"/>
            <a:ext cx="1444050" cy="584775"/>
          </a:xfrm>
          <a:prstGeom prst="rect">
            <a:avLst/>
          </a:prstGeom>
          <a:noFill/>
        </p:spPr>
        <p:txBody>
          <a:bodyPr wrap="none" rtlCol="0">
            <a:spAutoFit/>
          </a:bodyPr>
          <a:lstStyle/>
          <a:p>
            <a:r>
              <a:rPr lang="en-US" sz="3200" dirty="0">
                <a:solidFill>
                  <a:schemeClr val="bg1"/>
                </a:solidFill>
              </a:rPr>
              <a:t>Ours L2</a:t>
            </a:r>
          </a:p>
        </p:txBody>
      </p:sp>
    </p:spTree>
    <p:extLst>
      <p:ext uri="{BB962C8B-B14F-4D97-AF65-F5344CB8AC3E}">
        <p14:creationId xmlns:p14="http://schemas.microsoft.com/office/powerpoint/2010/main" val="166769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rendering</a:t>
            </a:r>
          </a:p>
        </p:txBody>
      </p:sp>
      <p:sp>
        <p:nvSpPr>
          <p:cNvPr id="3" name="Content Placeholder 2"/>
          <p:cNvSpPr>
            <a:spLocks noGrp="1"/>
          </p:cNvSpPr>
          <p:nvPr>
            <p:ph idx="1"/>
          </p:nvPr>
        </p:nvSpPr>
        <p:spPr/>
        <p:txBody>
          <a:bodyPr/>
          <a:lstStyle/>
          <a:p>
            <a:pPr marL="0" indent="0">
              <a:buNone/>
            </a:pPr>
            <a:r>
              <a:rPr lang="fr-FR" dirty="0"/>
              <a:t>Path-</a:t>
            </a:r>
            <a:r>
              <a:rPr lang="fr-FR" dirty="0" err="1"/>
              <a:t>based</a:t>
            </a:r>
            <a:r>
              <a:rPr lang="fr-FR" dirty="0"/>
              <a:t> techniques are not </a:t>
            </a:r>
            <a:r>
              <a:rPr lang="fr-FR" dirty="0" err="1"/>
              <a:t>robust</a:t>
            </a:r>
            <a:r>
              <a:rPr lang="fr-FR" dirty="0"/>
              <a:t> to SDS Light </a:t>
            </a:r>
            <a:r>
              <a:rPr lang="fr-FR" dirty="0" err="1"/>
              <a:t>Tranport</a:t>
            </a:r>
            <a:endParaRPr lang="fr-FR" dirty="0"/>
          </a:p>
          <a:p>
            <a:endParaRPr lang="en-US" dirty="0"/>
          </a:p>
        </p:txBody>
      </p:sp>
      <p:pic>
        <p:nvPicPr>
          <p:cNvPr id="5" name="Graphic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4739" y="2026123"/>
            <a:ext cx="5310188" cy="2899642"/>
          </a:xfrm>
          <a:prstGeom prst="rect">
            <a:avLst/>
          </a:prstGeom>
        </p:spPr>
      </p:pic>
      <p:cxnSp>
        <p:nvCxnSpPr>
          <p:cNvPr id="6" name="Straight Arrow Connector 5"/>
          <p:cNvCxnSpPr>
            <a:cxnSpLocks/>
            <a:endCxn id="8" idx="1"/>
          </p:cNvCxnSpPr>
          <p:nvPr/>
        </p:nvCxnSpPr>
        <p:spPr>
          <a:xfrm>
            <a:off x="2107957" y="2625654"/>
            <a:ext cx="740838" cy="48220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 name="Oval 6"/>
          <p:cNvSpPr/>
          <p:nvPr/>
        </p:nvSpPr>
        <p:spPr>
          <a:xfrm>
            <a:off x="1982540" y="2495094"/>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2827277" y="3086338"/>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 name="Straight Arrow Connector 10"/>
          <p:cNvCxnSpPr>
            <a:cxnSpLocks/>
            <a:stCxn id="8" idx="5"/>
            <a:endCxn id="15" idx="1"/>
          </p:cNvCxnSpPr>
          <p:nvPr/>
        </p:nvCxnSpPr>
        <p:spPr>
          <a:xfrm>
            <a:off x="2952693" y="3211754"/>
            <a:ext cx="537983" cy="115520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5" name="Oval 14"/>
          <p:cNvSpPr/>
          <p:nvPr/>
        </p:nvSpPr>
        <p:spPr>
          <a:xfrm>
            <a:off x="3469157" y="4345436"/>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Arrow Connector 19"/>
          <p:cNvCxnSpPr>
            <a:cxnSpLocks/>
            <a:stCxn id="15" idx="7"/>
            <a:endCxn id="32" idx="3"/>
          </p:cNvCxnSpPr>
          <p:nvPr/>
        </p:nvCxnSpPr>
        <p:spPr>
          <a:xfrm flipV="1">
            <a:off x="3594574" y="3190236"/>
            <a:ext cx="818278" cy="117671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2" name="Oval 31"/>
          <p:cNvSpPr/>
          <p:nvPr/>
        </p:nvSpPr>
        <p:spPr>
          <a:xfrm>
            <a:off x="4391333" y="3064819"/>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4" name="Straight Arrow Connector 33"/>
          <p:cNvCxnSpPr>
            <a:cxnSpLocks/>
            <a:stCxn id="32" idx="7"/>
            <a:endCxn id="36" idx="3"/>
          </p:cNvCxnSpPr>
          <p:nvPr/>
        </p:nvCxnSpPr>
        <p:spPr>
          <a:xfrm flipV="1">
            <a:off x="4516749" y="2311868"/>
            <a:ext cx="1133486" cy="77447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6" name="Oval 35"/>
          <p:cNvSpPr/>
          <p:nvPr/>
        </p:nvSpPr>
        <p:spPr>
          <a:xfrm>
            <a:off x="5628717" y="2186451"/>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l="-1591" r="15369" b="13512"/>
          <a:stretch/>
        </p:blipFill>
        <p:spPr>
          <a:xfrm>
            <a:off x="7825913" y="1632627"/>
            <a:ext cx="3187274" cy="2397841"/>
          </a:xfrm>
          <a:prstGeom prst="rect">
            <a:avLst/>
          </a:prstGeom>
        </p:spPr>
      </p:pic>
      <p:pic>
        <p:nvPicPr>
          <p:cNvPr id="43" name="Picture 42"/>
          <p:cNvPicPr>
            <a:picLocks noChangeAspect="1"/>
          </p:cNvPicPr>
          <p:nvPr/>
        </p:nvPicPr>
        <p:blipFill rotWithShape="1">
          <a:blip r:embed="rId7" cstate="print">
            <a:extLst>
              <a:ext uri="{28A0092B-C50C-407E-A947-70E740481C1C}">
                <a14:useLocalDpi xmlns:a14="http://schemas.microsoft.com/office/drawing/2010/main" val="0"/>
              </a:ext>
            </a:extLst>
          </a:blip>
          <a:srcRect r="15369" b="11670"/>
          <a:stretch/>
        </p:blipFill>
        <p:spPr>
          <a:xfrm>
            <a:off x="7875872" y="4059284"/>
            <a:ext cx="3128451" cy="2499499"/>
          </a:xfrm>
          <a:prstGeom prst="rect">
            <a:avLst/>
          </a:prstGeom>
        </p:spPr>
      </p:pic>
      <p:sp>
        <p:nvSpPr>
          <p:cNvPr id="44" name="TextBox 43"/>
          <p:cNvSpPr txBox="1"/>
          <p:nvPr/>
        </p:nvSpPr>
        <p:spPr>
          <a:xfrm>
            <a:off x="7825913" y="1632628"/>
            <a:ext cx="2199790"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Path-based</a:t>
            </a:r>
          </a:p>
        </p:txBody>
      </p:sp>
      <p:sp>
        <p:nvSpPr>
          <p:cNvPr id="45" name="TextBox 44"/>
          <p:cNvSpPr txBox="1"/>
          <p:nvPr/>
        </p:nvSpPr>
        <p:spPr>
          <a:xfrm>
            <a:off x="7875873" y="4093256"/>
            <a:ext cx="2657074"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Density-based</a:t>
            </a:r>
          </a:p>
        </p:txBody>
      </p:sp>
      <p:sp>
        <p:nvSpPr>
          <p:cNvPr id="48" name="Slide Number Placeholder 47"/>
          <p:cNvSpPr>
            <a:spLocks noGrp="1"/>
          </p:cNvSpPr>
          <p:nvPr>
            <p:ph type="sldNum" sz="quarter" idx="12"/>
          </p:nvPr>
        </p:nvSpPr>
        <p:spPr/>
        <p:txBody>
          <a:bodyPr/>
          <a:lstStyle/>
          <a:p>
            <a:fld id="{3B5F642D-6A31-4596-8C22-CC368C1BDF36}" type="slidenum">
              <a:rPr lang="de-CH" smtClean="0"/>
              <a:pPr/>
              <a:t>4</a:t>
            </a:fld>
            <a:endParaRPr lang="de-CH" dirty="0"/>
          </a:p>
        </p:txBody>
      </p:sp>
      <p:grpSp>
        <p:nvGrpSpPr>
          <p:cNvPr id="46" name="Group 45"/>
          <p:cNvGrpSpPr/>
          <p:nvPr/>
        </p:nvGrpSpPr>
        <p:grpSpPr>
          <a:xfrm>
            <a:off x="3594574" y="4949793"/>
            <a:ext cx="1754350" cy="1291317"/>
            <a:chOff x="966116" y="1871498"/>
            <a:chExt cx="1754350" cy="1291317"/>
          </a:xfrm>
        </p:grpSpPr>
        <p:sp>
          <p:nvSpPr>
            <p:cNvPr id="47" name="Oval 46"/>
            <p:cNvSpPr/>
            <p:nvPr/>
          </p:nvSpPr>
          <p:spPr>
            <a:xfrm>
              <a:off x="1480608" y="2120649"/>
              <a:ext cx="1026740" cy="997804"/>
            </a:xfrm>
            <a:prstGeom prst="ellipse">
              <a:avLst/>
            </a:prstGeom>
            <a:solidFill>
              <a:srgbClr val="248B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308385" y="2619551"/>
              <a:ext cx="1412081" cy="543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8384" y="2591095"/>
              <a:ext cx="1412081" cy="270085"/>
            </a:xfrm>
            <a:prstGeom prst="rect">
              <a:avLst/>
            </a:prstGeom>
          </p:spPr>
        </p:pic>
        <p:cxnSp>
          <p:nvCxnSpPr>
            <p:cNvPr id="51" name="Straight Arrow Connector 50"/>
            <p:cNvCxnSpPr>
              <a:cxnSpLocks/>
            </p:cNvCxnSpPr>
            <p:nvPr/>
          </p:nvCxnSpPr>
          <p:spPr>
            <a:xfrm>
              <a:off x="1084668" y="1871498"/>
              <a:ext cx="796385" cy="641851"/>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2" name="Oval 51"/>
            <p:cNvSpPr/>
            <p:nvPr/>
          </p:nvSpPr>
          <p:spPr>
            <a:xfrm>
              <a:off x="1899378" y="2546083"/>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3" name="Straight Arrow Connector 52"/>
            <p:cNvCxnSpPr>
              <a:cxnSpLocks/>
              <a:stCxn id="52" idx="0"/>
            </p:cNvCxnSpPr>
            <p:nvPr/>
          </p:nvCxnSpPr>
          <p:spPr>
            <a:xfrm flipH="1" flipV="1">
              <a:off x="1763042" y="2209332"/>
              <a:ext cx="209804" cy="336751"/>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4" name="Straight Arrow Connector 53"/>
            <p:cNvCxnSpPr>
              <a:cxnSpLocks/>
              <a:stCxn id="52" idx="0"/>
              <a:endCxn id="47" idx="0"/>
            </p:cNvCxnSpPr>
            <p:nvPr/>
          </p:nvCxnSpPr>
          <p:spPr>
            <a:xfrm flipV="1">
              <a:off x="1972846" y="2120649"/>
              <a:ext cx="21132" cy="425434"/>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5" name="Straight Arrow Connector 54"/>
            <p:cNvCxnSpPr>
              <a:cxnSpLocks/>
              <a:stCxn id="52" idx="0"/>
            </p:cNvCxnSpPr>
            <p:nvPr/>
          </p:nvCxnSpPr>
          <p:spPr>
            <a:xfrm flipV="1">
              <a:off x="1972846" y="2217262"/>
              <a:ext cx="245690" cy="328821"/>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6" name="Straight Arrow Connector 55"/>
            <p:cNvCxnSpPr>
              <a:cxnSpLocks/>
              <a:stCxn id="52" idx="0"/>
            </p:cNvCxnSpPr>
            <p:nvPr/>
          </p:nvCxnSpPr>
          <p:spPr>
            <a:xfrm flipV="1">
              <a:off x="1972846" y="2349823"/>
              <a:ext cx="355750" cy="196260"/>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0" name="Straight Arrow Connector 59"/>
            <p:cNvCxnSpPr>
              <a:cxnSpLocks/>
              <a:stCxn id="52" idx="0"/>
            </p:cNvCxnSpPr>
            <p:nvPr/>
          </p:nvCxnSpPr>
          <p:spPr>
            <a:xfrm flipH="1" flipV="1">
              <a:off x="1538484" y="2514145"/>
              <a:ext cx="434362" cy="31938"/>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1" name="Straight Arrow Connector 60"/>
            <p:cNvCxnSpPr>
              <a:cxnSpLocks/>
              <a:stCxn id="52" idx="0"/>
            </p:cNvCxnSpPr>
            <p:nvPr/>
          </p:nvCxnSpPr>
          <p:spPr>
            <a:xfrm flipV="1">
              <a:off x="1972846" y="2514145"/>
              <a:ext cx="447543" cy="31938"/>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2" name="TextBox 61"/>
            <p:cNvSpPr txBox="1"/>
            <p:nvPr/>
          </p:nvSpPr>
          <p:spPr>
            <a:xfrm>
              <a:off x="966116" y="2433401"/>
              <a:ext cx="410690" cy="523220"/>
            </a:xfrm>
            <a:prstGeom prst="rect">
              <a:avLst/>
            </a:prstGeom>
            <a:noFill/>
          </p:spPr>
          <p:txBody>
            <a:bodyPr wrap="none" rtlCol="0">
              <a:spAutoFit/>
            </a:bodyPr>
            <a:lstStyle/>
            <a:p>
              <a:r>
                <a:rPr lang="en-US" sz="2800" dirty="0"/>
                <a:t>D</a:t>
              </a:r>
            </a:p>
          </p:txBody>
        </p:sp>
      </p:grpSp>
      <p:grpSp>
        <p:nvGrpSpPr>
          <p:cNvPr id="63" name="Group 62"/>
          <p:cNvGrpSpPr/>
          <p:nvPr/>
        </p:nvGrpSpPr>
        <p:grpSpPr>
          <a:xfrm>
            <a:off x="1862559" y="4949793"/>
            <a:ext cx="1695868" cy="1263025"/>
            <a:chOff x="2775983" y="1899790"/>
            <a:chExt cx="1695868" cy="1263025"/>
          </a:xfrm>
        </p:grpSpPr>
        <p:sp>
          <p:nvSpPr>
            <p:cNvPr id="67" name="Rectangle 66"/>
            <p:cNvSpPr/>
            <p:nvPr/>
          </p:nvSpPr>
          <p:spPr>
            <a:xfrm>
              <a:off x="3059770" y="2619551"/>
              <a:ext cx="1412081" cy="543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59769" y="2591095"/>
              <a:ext cx="1412081" cy="270085"/>
            </a:xfrm>
            <a:prstGeom prst="rect">
              <a:avLst/>
            </a:prstGeom>
          </p:spPr>
        </p:pic>
        <p:cxnSp>
          <p:nvCxnSpPr>
            <p:cNvPr id="69" name="Straight Arrow Connector 68"/>
            <p:cNvCxnSpPr>
              <a:cxnSpLocks/>
              <a:endCxn id="70" idx="1"/>
            </p:cNvCxnSpPr>
            <p:nvPr/>
          </p:nvCxnSpPr>
          <p:spPr>
            <a:xfrm>
              <a:off x="2879882" y="1899790"/>
              <a:ext cx="792399" cy="667811"/>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0" name="Oval 69"/>
            <p:cNvSpPr/>
            <p:nvPr/>
          </p:nvSpPr>
          <p:spPr>
            <a:xfrm>
              <a:off x="3650763" y="2546083"/>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8" name="Straight Arrow Connector 77"/>
            <p:cNvCxnSpPr>
              <a:cxnSpLocks/>
              <a:stCxn id="70" idx="7"/>
            </p:cNvCxnSpPr>
            <p:nvPr/>
          </p:nvCxnSpPr>
          <p:spPr>
            <a:xfrm flipV="1">
              <a:off x="3776180" y="1925015"/>
              <a:ext cx="529861" cy="64258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9" name="TextBox 78"/>
            <p:cNvSpPr txBox="1"/>
            <p:nvPr/>
          </p:nvSpPr>
          <p:spPr>
            <a:xfrm>
              <a:off x="2775983" y="2508259"/>
              <a:ext cx="349776" cy="523220"/>
            </a:xfrm>
            <a:prstGeom prst="rect">
              <a:avLst/>
            </a:prstGeom>
            <a:noFill/>
          </p:spPr>
          <p:txBody>
            <a:bodyPr wrap="none" rtlCol="0">
              <a:spAutoFit/>
            </a:bodyPr>
            <a:lstStyle/>
            <a:p>
              <a:r>
                <a:rPr lang="en-US" sz="2800" dirty="0"/>
                <a:t>S</a:t>
              </a:r>
            </a:p>
          </p:txBody>
        </p:sp>
      </p:grpSp>
    </p:spTree>
    <p:custDataLst>
      <p:tags r:id="rId1"/>
    </p:custDataLst>
    <p:extLst>
      <p:ext uri="{BB962C8B-B14F-4D97-AF65-F5344CB8AC3E}">
        <p14:creationId xmlns:p14="http://schemas.microsoft.com/office/powerpoint/2010/main" val="313055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214" y="283208"/>
            <a:ext cx="11133572" cy="6020315"/>
          </a:xfrm>
          <a:prstGeom prst="rect">
            <a:avLst/>
          </a:prstGeom>
        </p:spPr>
      </p:pic>
    </p:spTree>
    <p:extLst>
      <p:ext uri="{BB962C8B-B14F-4D97-AF65-F5344CB8AC3E}">
        <p14:creationId xmlns:p14="http://schemas.microsoft.com/office/powerpoint/2010/main" val="571698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74446" y="283206"/>
            <a:ext cx="5545232" cy="6020315"/>
          </a:xfrm>
          <a:prstGeom prst="rect">
            <a:avLst/>
          </a:prstGeom>
        </p:spPr>
      </p:pic>
      <p:pic>
        <p:nvPicPr>
          <p:cNvPr id="4" name="Picture 3"/>
          <p:cNvPicPr>
            <a:picLocks noChangeAspect="1"/>
          </p:cNvPicPr>
          <p:nvPr/>
        </p:nvPicPr>
        <p:blipFill>
          <a:blip r:embed="rId3"/>
          <a:stretch>
            <a:fillRect/>
          </a:stretch>
        </p:blipFill>
        <p:spPr>
          <a:xfrm>
            <a:off x="537392" y="283206"/>
            <a:ext cx="5552021" cy="6020316"/>
          </a:xfrm>
          <a:prstGeom prst="rect">
            <a:avLst/>
          </a:prstGeom>
        </p:spPr>
      </p:pic>
    </p:spTree>
    <p:extLst>
      <p:ext uri="{BB962C8B-B14F-4D97-AF65-F5344CB8AC3E}">
        <p14:creationId xmlns:p14="http://schemas.microsoft.com/office/powerpoint/2010/main" val="1821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p:cNvSpPr/>
          <p:nvPr/>
        </p:nvSpPr>
        <p:spPr>
          <a:xfrm>
            <a:off x="228600" y="1275815"/>
            <a:ext cx="6567451" cy="584775"/>
          </a:xfrm>
          <a:prstGeom prst="rect">
            <a:avLst/>
          </a:prstGeom>
        </p:spPr>
        <p:txBody>
          <a:bodyPr wrap="square">
            <a:spAutoFit/>
          </a:bodyPr>
          <a:lstStyle/>
          <a:p>
            <a:pPr algn="ctr"/>
            <a:r>
              <a:rPr lang="en-US" sz="3200" dirty="0" err="1">
                <a:ln w="0"/>
                <a:solidFill>
                  <a:schemeClr val="bg1"/>
                </a:solidFill>
                <a:effectLst>
                  <a:outerShdw blurRad="38100" dist="19050" dir="2700000" algn="tl" rotWithShape="0">
                    <a:schemeClr val="dk1">
                      <a:alpha val="40000"/>
                    </a:schemeClr>
                  </a:outerShdw>
                </a:effectLst>
              </a:rPr>
              <a:t>Veach</a:t>
            </a:r>
            <a:r>
              <a:rPr lang="en-US" sz="3200" dirty="0">
                <a:ln w="0"/>
                <a:solidFill>
                  <a:schemeClr val="bg1"/>
                </a:solidFill>
                <a:effectLst>
                  <a:outerShdw blurRad="38100" dist="19050" dir="2700000" algn="tl" rotWithShape="0">
                    <a:schemeClr val="dk1">
                      <a:alpha val="40000"/>
                    </a:schemeClr>
                  </a:outerShdw>
                </a:effectLst>
              </a:rPr>
              <a:t>-lamp</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883" y="1860590"/>
            <a:ext cx="6616168" cy="3721595"/>
          </a:xfrm>
          <a:prstGeom prst="rect">
            <a:avLst/>
          </a:prstGeom>
        </p:spPr>
      </p:pic>
      <p:pic>
        <p:nvPicPr>
          <p:cNvPr id="17" name="Graphic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1071" y="350279"/>
            <a:ext cx="4775200" cy="3581400"/>
          </a:xfrm>
          <a:prstGeom prst="rect">
            <a:avLst/>
          </a:prstGeom>
        </p:spPr>
      </p:pic>
      <p:sp>
        <p:nvSpPr>
          <p:cNvPr id="18" name="TextBox 17"/>
          <p:cNvSpPr txBox="1"/>
          <p:nvPr/>
        </p:nvSpPr>
        <p:spPr>
          <a:xfrm rot="16200000">
            <a:off x="6148335" y="1848591"/>
            <a:ext cx="1360694" cy="584775"/>
          </a:xfrm>
          <a:prstGeom prst="rect">
            <a:avLst/>
          </a:prstGeom>
          <a:noFill/>
        </p:spPr>
        <p:txBody>
          <a:bodyPr wrap="none" rtlCol="0">
            <a:spAutoFit/>
          </a:bodyPr>
          <a:lstStyle/>
          <a:p>
            <a:r>
              <a:rPr lang="en-US" sz="3200" dirty="0" err="1">
                <a:solidFill>
                  <a:schemeClr val="bg1"/>
                </a:solidFill>
              </a:rPr>
              <a:t>relMSE</a:t>
            </a:r>
            <a:endParaRPr lang="en-US" sz="3200" dirty="0">
              <a:solidFill>
                <a:schemeClr val="bg1"/>
              </a:solidFill>
            </a:endParaRPr>
          </a:p>
        </p:txBody>
      </p:sp>
      <p:sp>
        <p:nvSpPr>
          <p:cNvPr id="19" name="TextBox 18"/>
          <p:cNvSpPr txBox="1"/>
          <p:nvPr/>
        </p:nvSpPr>
        <p:spPr>
          <a:xfrm>
            <a:off x="9002763" y="3931679"/>
            <a:ext cx="1011815" cy="584775"/>
          </a:xfrm>
          <a:prstGeom prst="rect">
            <a:avLst/>
          </a:prstGeom>
          <a:noFill/>
        </p:spPr>
        <p:txBody>
          <a:bodyPr wrap="none" rtlCol="0">
            <a:spAutoFit/>
          </a:bodyPr>
          <a:lstStyle/>
          <a:p>
            <a:r>
              <a:rPr lang="en-US" sz="3200" dirty="0">
                <a:solidFill>
                  <a:schemeClr val="bg1"/>
                </a:solidFill>
              </a:rPr>
              <a:t>Time</a:t>
            </a:r>
          </a:p>
        </p:txBody>
      </p:sp>
      <p:sp>
        <p:nvSpPr>
          <p:cNvPr id="20" name="Rectangle 19"/>
          <p:cNvSpPr/>
          <p:nvPr/>
        </p:nvSpPr>
        <p:spPr>
          <a:xfrm>
            <a:off x="6929780" y="4664947"/>
            <a:ext cx="343593" cy="343593"/>
          </a:xfrm>
          <a:prstGeom prst="rect">
            <a:avLst/>
          </a:prstGeom>
          <a:solidFill>
            <a:srgbClr val="E9B91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929512" y="5157033"/>
            <a:ext cx="343593" cy="343593"/>
          </a:xfrm>
          <a:prstGeom prst="rect">
            <a:avLst/>
          </a:prstGeom>
          <a:solidFill>
            <a:srgbClr val="403D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921360" y="5649119"/>
            <a:ext cx="343593" cy="343593"/>
          </a:xfrm>
          <a:prstGeom prst="rect">
            <a:avLst/>
          </a:prstGeom>
          <a:solidFill>
            <a:srgbClr val="00D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932777" y="6141205"/>
            <a:ext cx="343593" cy="343593"/>
          </a:xfrm>
          <a:prstGeom prst="rect">
            <a:avLst/>
          </a:prstGeom>
          <a:solidFill>
            <a:srgbClr val="EE35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364718" y="4522315"/>
            <a:ext cx="1930144" cy="584775"/>
          </a:xfrm>
          <a:prstGeom prst="rect">
            <a:avLst/>
          </a:prstGeom>
          <a:noFill/>
        </p:spPr>
        <p:txBody>
          <a:bodyPr wrap="none" rtlCol="0">
            <a:spAutoFit/>
          </a:bodyPr>
          <a:lstStyle/>
          <a:p>
            <a:r>
              <a:rPr lang="en-US" sz="3200" dirty="0">
                <a:solidFill>
                  <a:schemeClr val="bg1"/>
                </a:solidFill>
              </a:rPr>
              <a:t>G-BDPT L1</a:t>
            </a:r>
          </a:p>
        </p:txBody>
      </p:sp>
      <p:sp>
        <p:nvSpPr>
          <p:cNvPr id="25" name="TextBox 24"/>
          <p:cNvSpPr txBox="1"/>
          <p:nvPr/>
        </p:nvSpPr>
        <p:spPr>
          <a:xfrm>
            <a:off x="7364450" y="5041867"/>
            <a:ext cx="1148071" cy="584775"/>
          </a:xfrm>
          <a:prstGeom prst="rect">
            <a:avLst/>
          </a:prstGeom>
          <a:noFill/>
        </p:spPr>
        <p:txBody>
          <a:bodyPr wrap="none" rtlCol="0">
            <a:spAutoFit/>
          </a:bodyPr>
          <a:lstStyle/>
          <a:p>
            <a:r>
              <a:rPr lang="en-US" sz="3200" dirty="0">
                <a:solidFill>
                  <a:schemeClr val="bg1"/>
                </a:solidFill>
              </a:rPr>
              <a:t>SPPM</a:t>
            </a:r>
          </a:p>
        </p:txBody>
      </p:sp>
      <p:sp>
        <p:nvSpPr>
          <p:cNvPr id="26" name="TextBox 25"/>
          <p:cNvSpPr txBox="1"/>
          <p:nvPr/>
        </p:nvSpPr>
        <p:spPr>
          <a:xfrm>
            <a:off x="7364718" y="5526304"/>
            <a:ext cx="1444050" cy="584775"/>
          </a:xfrm>
          <a:prstGeom prst="rect">
            <a:avLst/>
          </a:prstGeom>
          <a:noFill/>
        </p:spPr>
        <p:txBody>
          <a:bodyPr wrap="none" rtlCol="0">
            <a:spAutoFit/>
          </a:bodyPr>
          <a:lstStyle/>
          <a:p>
            <a:r>
              <a:rPr lang="en-US" sz="3200" dirty="0">
                <a:solidFill>
                  <a:schemeClr val="bg1"/>
                </a:solidFill>
              </a:rPr>
              <a:t>Ours L1</a:t>
            </a:r>
          </a:p>
        </p:txBody>
      </p:sp>
      <p:sp>
        <p:nvSpPr>
          <p:cNvPr id="27" name="TextBox 26"/>
          <p:cNvSpPr txBox="1"/>
          <p:nvPr/>
        </p:nvSpPr>
        <p:spPr>
          <a:xfrm>
            <a:off x="7364718" y="6020613"/>
            <a:ext cx="1444050" cy="584775"/>
          </a:xfrm>
          <a:prstGeom prst="rect">
            <a:avLst/>
          </a:prstGeom>
          <a:noFill/>
        </p:spPr>
        <p:txBody>
          <a:bodyPr wrap="none" rtlCol="0">
            <a:spAutoFit/>
          </a:bodyPr>
          <a:lstStyle/>
          <a:p>
            <a:r>
              <a:rPr lang="en-US" sz="3200" dirty="0">
                <a:solidFill>
                  <a:schemeClr val="bg1"/>
                </a:solidFill>
              </a:rPr>
              <a:t>Ours L2</a:t>
            </a:r>
          </a:p>
        </p:txBody>
      </p:sp>
    </p:spTree>
    <p:extLst>
      <p:ext uri="{BB962C8B-B14F-4D97-AF65-F5344CB8AC3E}">
        <p14:creationId xmlns:p14="http://schemas.microsoft.com/office/powerpoint/2010/main" val="1439116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6675"/>
            <a:ext cx="11117263" cy="749300"/>
          </a:xfrm>
          <a:prstGeom prst="rect">
            <a:avLst/>
          </a:prstGeom>
        </p:spPr>
        <p:txBody>
          <a:bodyPr/>
          <a:lstStyle/>
          <a:p>
            <a:r>
              <a:rPr lang="en-US" dirty="0"/>
              <a:t>Results – Bookshelf</a:t>
            </a:r>
          </a:p>
        </p:txBody>
      </p:sp>
      <p:sp>
        <p:nvSpPr>
          <p:cNvPr id="4" name="Slide Number Placeholder 3"/>
          <p:cNvSpPr>
            <a:spLocks noGrp="1"/>
          </p:cNvSpPr>
          <p:nvPr>
            <p:ph type="sldNum" sz="quarter" idx="4294967295"/>
          </p:nvPr>
        </p:nvSpPr>
        <p:spPr>
          <a:xfrm>
            <a:off x="11501438" y="6086475"/>
            <a:ext cx="690562" cy="685800"/>
          </a:xfrm>
          <a:prstGeom prst="rect">
            <a:avLst/>
          </a:prstGeom>
        </p:spPr>
        <p:txBody>
          <a:bodyPr/>
          <a:lstStyle/>
          <a:p>
            <a:fld id="{3B5F642D-6A31-4596-8C22-CC368C1BDF36}" type="slidenum">
              <a:rPr lang="de-CH" smtClean="0"/>
              <a:pPr/>
              <a:t>43</a:t>
            </a:fld>
            <a:endParaRPr lang="de-CH" dirty="0"/>
          </a:p>
        </p:txBody>
      </p:sp>
      <p:pic>
        <p:nvPicPr>
          <p:cNvPr id="5" name="Picture 4"/>
          <p:cNvPicPr>
            <a:picLocks noChangeAspect="1"/>
          </p:cNvPicPr>
          <p:nvPr/>
        </p:nvPicPr>
        <p:blipFill>
          <a:blip r:embed="rId2"/>
          <a:stretch>
            <a:fillRect/>
          </a:stretch>
        </p:blipFill>
        <p:spPr>
          <a:xfrm>
            <a:off x="587214" y="442913"/>
            <a:ext cx="11070290" cy="6000750"/>
          </a:xfrm>
          <a:prstGeom prst="rect">
            <a:avLst/>
          </a:prstGeom>
        </p:spPr>
      </p:pic>
    </p:spTree>
    <p:extLst>
      <p:ext uri="{BB962C8B-B14F-4D97-AF65-F5344CB8AC3E}">
        <p14:creationId xmlns:p14="http://schemas.microsoft.com/office/powerpoint/2010/main" val="3317079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6675"/>
            <a:ext cx="11117263" cy="749300"/>
          </a:xfrm>
          <a:prstGeom prst="rect">
            <a:avLst/>
          </a:prstGeom>
        </p:spPr>
        <p:txBody>
          <a:bodyPr/>
          <a:lstStyle/>
          <a:p>
            <a:r>
              <a:rPr lang="en-US" dirty="0"/>
              <a:t>Results – Bookshelf</a:t>
            </a:r>
          </a:p>
        </p:txBody>
      </p:sp>
      <p:sp>
        <p:nvSpPr>
          <p:cNvPr id="4" name="Slide Number Placeholder 3"/>
          <p:cNvSpPr>
            <a:spLocks noGrp="1"/>
          </p:cNvSpPr>
          <p:nvPr>
            <p:ph type="sldNum" sz="quarter" idx="4294967295"/>
          </p:nvPr>
        </p:nvSpPr>
        <p:spPr>
          <a:xfrm>
            <a:off x="11501438" y="6086475"/>
            <a:ext cx="690562" cy="685800"/>
          </a:xfrm>
          <a:prstGeom prst="rect">
            <a:avLst/>
          </a:prstGeom>
        </p:spPr>
        <p:txBody>
          <a:bodyPr/>
          <a:lstStyle/>
          <a:p>
            <a:fld id="{3B5F642D-6A31-4596-8C22-CC368C1BDF36}" type="slidenum">
              <a:rPr lang="de-CH" smtClean="0"/>
              <a:pPr/>
              <a:t>44</a:t>
            </a:fld>
            <a:endParaRPr lang="de-CH" dirty="0"/>
          </a:p>
        </p:txBody>
      </p:sp>
      <p:pic>
        <p:nvPicPr>
          <p:cNvPr id="6" name="Picture 5"/>
          <p:cNvPicPr>
            <a:picLocks noChangeAspect="1"/>
          </p:cNvPicPr>
          <p:nvPr/>
        </p:nvPicPr>
        <p:blipFill>
          <a:blip r:embed="rId2"/>
          <a:stretch>
            <a:fillRect/>
          </a:stretch>
        </p:blipFill>
        <p:spPr>
          <a:xfrm>
            <a:off x="557806" y="427036"/>
            <a:ext cx="5558082" cy="6002339"/>
          </a:xfrm>
          <a:prstGeom prst="rect">
            <a:avLst/>
          </a:prstGeom>
        </p:spPr>
      </p:pic>
      <p:pic>
        <p:nvPicPr>
          <p:cNvPr id="8" name="Picture 7"/>
          <p:cNvPicPr>
            <a:picLocks noChangeAspect="1"/>
          </p:cNvPicPr>
          <p:nvPr/>
        </p:nvPicPr>
        <p:blipFill>
          <a:blip r:embed="rId3"/>
          <a:stretch>
            <a:fillRect/>
          </a:stretch>
        </p:blipFill>
        <p:spPr>
          <a:xfrm>
            <a:off x="6137063" y="427036"/>
            <a:ext cx="5528674" cy="6002339"/>
          </a:xfrm>
          <a:prstGeom prst="rect">
            <a:avLst/>
          </a:prstGeom>
        </p:spPr>
      </p:pic>
    </p:spTree>
    <p:extLst>
      <p:ext uri="{BB962C8B-B14F-4D97-AF65-F5344CB8AC3E}">
        <p14:creationId xmlns:p14="http://schemas.microsoft.com/office/powerpoint/2010/main" val="2305982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Gradient-domain rendering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89199" y="4223982"/>
                <a:ext cx="11542713" cy="1037230"/>
              </a:xfrm>
            </p:spPr>
            <p:txBody>
              <a:bodyPr/>
              <a:lstStyle/>
              <a:p>
                <a:pPr marL="0" indent="0">
                  <a:buNone/>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rPr>
                        <m:t>Δ</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x</m:t>
                          </m:r>
                        </m:e>
                      </m:d>
                      <m:r>
                        <a:rPr lang="en-US" sz="3200" b="0" i="1" smtClean="0">
                          <a:latin typeface="Cambria Math" panose="02040503050406030204" pitchFamily="18" charset="0"/>
                        </a:rPr>
                        <m:t>=</m:t>
                      </m:r>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𝑇</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e>
                      </m:d>
                      <m:d>
                        <m:dPr>
                          <m:begChr m:val="|"/>
                          <m:endChr m:val="|"/>
                          <m:ctrlPr>
                            <a:rPr lang="en-US" sz="3200" i="1">
                              <a:latin typeface="Cambria Math" panose="02040503050406030204" pitchFamily="18" charset="0"/>
                            </a:rPr>
                          </m:ctrlPr>
                        </m:dPr>
                        <m:e>
                          <m:f>
                            <m:fPr>
                              <m:ctrlPr>
                                <a:rPr lang="en-US" sz="3200" i="1">
                                  <a:latin typeface="Cambria Math" panose="02040503050406030204" pitchFamily="18" charset="0"/>
                                </a:rPr>
                              </m:ctrlPr>
                            </m:fPr>
                            <m:num>
                              <m:r>
                                <a:rPr lang="en-US" sz="3200" i="1">
                                  <a:latin typeface="Cambria Math" panose="02040503050406030204" pitchFamily="18" charset="0"/>
                                </a:rPr>
                                <m:t>𝑑𝑇</m:t>
                              </m:r>
                              <m:d>
                                <m:dPr>
                                  <m:ctrlPr>
                                    <a:rPr lang="en-US" sz="3200" i="1">
                                      <a:latin typeface="Cambria Math" panose="02040503050406030204" pitchFamily="18" charset="0"/>
                                    </a:rPr>
                                  </m:ctrlPr>
                                </m:dPr>
                                <m:e>
                                  <m:r>
                                    <a:rPr lang="en-US" sz="3200" i="1">
                                      <a:latin typeface="Cambria Math" panose="02040503050406030204" pitchFamily="18" charset="0"/>
                                    </a:rPr>
                                    <m:t>𝑥</m:t>
                                  </m:r>
                                </m:e>
                              </m:d>
                            </m:num>
                            <m:den>
                              <m:r>
                                <a:rPr lang="en-US" sz="3200" i="1">
                                  <a:latin typeface="Cambria Math" panose="02040503050406030204" pitchFamily="18" charset="0"/>
                                </a:rPr>
                                <m:t>𝑑𝑥</m:t>
                              </m:r>
                            </m:den>
                          </m:f>
                        </m:e>
                      </m:d>
                      <m:r>
                        <a:rPr lang="en-US" sz="3200" b="0" i="1" smtClean="0">
                          <a:latin typeface="Cambria Math" panose="02040503050406030204" pitchFamily="18" charset="0"/>
                        </a:rPr>
                        <m:t>−</m:t>
                      </m:r>
                      <m:r>
                        <a:rPr lang="en-US" sz="3200" b="0" i="1" smtClean="0">
                          <a:latin typeface="Cambria Math" panose="02040503050406030204" pitchFamily="18" charset="0"/>
                        </a:rPr>
                        <m:t>𝑓</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oMath>
                  </m:oMathPara>
                </a14:m>
                <a:endParaRPr lang="en-SG" sz="3200" dirty="0"/>
              </a:p>
              <a:p>
                <a:pPr marL="457200" lvl="1" indent="0">
                  <a:buNone/>
                </a:pPr>
                <a:endParaRPr lang="en-SG"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89199" y="4223982"/>
                <a:ext cx="11542713" cy="1037230"/>
              </a:xfrm>
              <a:blipFill>
                <a:blip r:embed="rId3"/>
                <a:stretch>
                  <a:fillRect b="-2353"/>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3B5F642D-6A31-4596-8C22-CC368C1BDF36}" type="slidenum">
              <a:rPr lang="de-CH" smtClean="0"/>
              <a:pPr/>
              <a:t>45</a:t>
            </a:fld>
            <a:endParaRPr lang="de-CH" dirty="0"/>
          </a:p>
        </p:txBody>
      </p:sp>
      <mc:AlternateContent xmlns:mc="http://schemas.openxmlformats.org/markup-compatibility/2006" xmlns:a14="http://schemas.microsoft.com/office/drawing/2010/main">
        <mc:Choice Requires="a14">
          <p:sp>
            <p:nvSpPr>
              <p:cNvPr id="15" name="Content Placeholder 2"/>
              <p:cNvSpPr txBox="1">
                <a:spLocks/>
              </p:cNvSpPr>
              <p:nvPr/>
            </p:nvSpPr>
            <p:spPr>
              <a:xfrm>
                <a:off x="509587" y="1175920"/>
                <a:ext cx="11542713" cy="2866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Shift mapping</a:t>
                </a:r>
                <a:r>
                  <a:rPr lang="en-US" sz="3200" dirty="0"/>
                  <a:t>: </a:t>
                </a:r>
                <a14:m>
                  <m:oMath xmlns:m="http://schemas.openxmlformats.org/officeDocument/2006/math">
                    <m:r>
                      <a:rPr lang="en-US" sz="3200" i="1">
                        <a:latin typeface="Cambria Math" panose="02040503050406030204" pitchFamily="18" charset="0"/>
                      </a:rPr>
                      <m:t>𝑇</m:t>
                    </m:r>
                    <m:r>
                      <a:rPr lang="en-US" sz="3200" i="1">
                        <a:latin typeface="Cambria Math" panose="02040503050406030204" pitchFamily="18" charset="0"/>
                      </a:rPr>
                      <m:t>(</m:t>
                    </m:r>
                    <m:r>
                      <a:rPr lang="en-US" sz="3200" i="1">
                        <a:latin typeface="Cambria Math" panose="02040503050406030204" pitchFamily="18" charset="0"/>
                      </a:rPr>
                      <m:t>𝑥</m:t>
                    </m:r>
                    <m:r>
                      <a:rPr lang="en-US" sz="3200" i="1">
                        <a:latin typeface="Cambria Math" panose="02040503050406030204" pitchFamily="18" charset="0"/>
                      </a:rPr>
                      <m:t>)</m:t>
                    </m:r>
                  </m:oMath>
                </a14:m>
                <a:r>
                  <a:rPr lang="en-SG" sz="3200" dirty="0"/>
                  <a:t> where </a:t>
                </a:r>
                <a14:m>
                  <m:oMath xmlns:m="http://schemas.openxmlformats.org/officeDocument/2006/math">
                    <m:r>
                      <a:rPr lang="en-US" sz="3200" i="1">
                        <a:latin typeface="Cambria Math" panose="02040503050406030204" pitchFamily="18" charset="0"/>
                      </a:rPr>
                      <m:t>𝑥</m:t>
                    </m:r>
                  </m:oMath>
                </a14:m>
                <a:r>
                  <a:rPr lang="en-SG" sz="3200" dirty="0"/>
                  <a:t> is the base path</a:t>
                </a:r>
              </a:p>
              <a:p>
                <a:r>
                  <a:rPr lang="en-SG" sz="3200" dirty="0"/>
                  <a:t>Contribution of the </a:t>
                </a:r>
                <a:r>
                  <a:rPr lang="en-SG" sz="3200" b="1" dirty="0"/>
                  <a:t>base path</a:t>
                </a:r>
                <a:r>
                  <a:rPr lang="en-SG" sz="3200" dirty="0"/>
                  <a:t>: </a:t>
                </a:r>
                <a14:m>
                  <m:oMath xmlns:m="http://schemas.openxmlformats.org/officeDocument/2006/math">
                    <m:r>
                      <a:rPr lang="en-US" sz="3200" i="1" smtClean="0">
                        <a:latin typeface="Cambria Math" panose="02040503050406030204" pitchFamily="18" charset="0"/>
                      </a:rPr>
                      <m:t>𝑓</m:t>
                    </m:r>
                    <m:d>
                      <m:dPr>
                        <m:ctrlPr>
                          <a:rPr lang="en-US" sz="3200" i="1" smtClean="0">
                            <a:latin typeface="Cambria Math" panose="02040503050406030204" pitchFamily="18" charset="0"/>
                          </a:rPr>
                        </m:ctrlPr>
                      </m:dPr>
                      <m:e>
                        <m:r>
                          <a:rPr lang="en-US" sz="3200" i="1" smtClean="0">
                            <a:latin typeface="Cambria Math" panose="02040503050406030204" pitchFamily="18" charset="0"/>
                          </a:rPr>
                          <m:t>𝑥</m:t>
                        </m:r>
                      </m:e>
                    </m:d>
                  </m:oMath>
                </a14:m>
                <a:endParaRPr lang="en-US" sz="3200" dirty="0"/>
              </a:p>
              <a:p>
                <a:r>
                  <a:rPr lang="en-SG" sz="3200" dirty="0"/>
                  <a:t>Contribution of the </a:t>
                </a:r>
                <a:r>
                  <a:rPr lang="en-SG" sz="3200" b="1" dirty="0"/>
                  <a:t>shift path</a:t>
                </a:r>
                <a:r>
                  <a:rPr lang="en-SG" sz="3200" dirty="0"/>
                  <a:t>: </a:t>
                </a:r>
                <a14:m>
                  <m:oMath xmlns:m="http://schemas.openxmlformats.org/officeDocument/2006/math">
                    <m:r>
                      <a:rPr lang="en-US" sz="3200" i="1" smtClean="0">
                        <a:latin typeface="Cambria Math" panose="02040503050406030204" pitchFamily="18" charset="0"/>
                      </a:rPr>
                      <m:t>𝑓</m:t>
                    </m:r>
                    <m:d>
                      <m:dPr>
                        <m:ctrlPr>
                          <a:rPr lang="en-US" sz="3200" i="1" smtClean="0">
                            <a:latin typeface="Cambria Math" panose="02040503050406030204" pitchFamily="18" charset="0"/>
                          </a:rPr>
                        </m:ctrlPr>
                      </m:dPr>
                      <m:e>
                        <m:r>
                          <a:rPr lang="en-US" sz="3200" i="1" smtClean="0">
                            <a:latin typeface="Cambria Math" panose="02040503050406030204" pitchFamily="18" charset="0"/>
                          </a:rPr>
                          <m:t>𝑇</m:t>
                        </m:r>
                        <m:d>
                          <m:dPr>
                            <m:ctrlPr>
                              <a:rPr lang="en-US" sz="3200" i="1" smtClean="0">
                                <a:latin typeface="Cambria Math" panose="02040503050406030204" pitchFamily="18" charset="0"/>
                              </a:rPr>
                            </m:ctrlPr>
                          </m:dPr>
                          <m:e>
                            <m:r>
                              <a:rPr lang="en-US" sz="3200" i="1" smtClean="0">
                                <a:latin typeface="Cambria Math" panose="02040503050406030204" pitchFamily="18" charset="0"/>
                              </a:rPr>
                              <m:t>𝑥</m:t>
                            </m:r>
                          </m:e>
                        </m:d>
                      </m:e>
                    </m:d>
                    <m:d>
                      <m:dPr>
                        <m:begChr m:val="|"/>
                        <m:endChr m:val="|"/>
                        <m:ctrlPr>
                          <a:rPr lang="en-US" sz="3200" i="1">
                            <a:latin typeface="Cambria Math" panose="02040503050406030204" pitchFamily="18" charset="0"/>
                          </a:rPr>
                        </m:ctrlPr>
                      </m:dPr>
                      <m:e>
                        <m:f>
                          <m:fPr>
                            <m:ctrlPr>
                              <a:rPr lang="en-US" sz="3200" i="1">
                                <a:latin typeface="Cambria Math" panose="02040503050406030204" pitchFamily="18" charset="0"/>
                              </a:rPr>
                            </m:ctrlPr>
                          </m:fPr>
                          <m:num>
                            <m:r>
                              <a:rPr lang="en-US" sz="3200" i="1">
                                <a:latin typeface="Cambria Math" panose="02040503050406030204" pitchFamily="18" charset="0"/>
                              </a:rPr>
                              <m:t>𝑑𝑇</m:t>
                            </m:r>
                            <m:d>
                              <m:dPr>
                                <m:ctrlPr>
                                  <a:rPr lang="en-US" sz="3200" i="1">
                                    <a:latin typeface="Cambria Math" panose="02040503050406030204" pitchFamily="18" charset="0"/>
                                  </a:rPr>
                                </m:ctrlPr>
                              </m:dPr>
                              <m:e>
                                <m:r>
                                  <a:rPr lang="en-US" sz="3200" i="1">
                                    <a:latin typeface="Cambria Math" panose="02040503050406030204" pitchFamily="18" charset="0"/>
                                  </a:rPr>
                                  <m:t>𝑥</m:t>
                                </m:r>
                              </m:e>
                            </m:d>
                          </m:num>
                          <m:den>
                            <m:r>
                              <a:rPr lang="en-US" sz="3200" i="1">
                                <a:latin typeface="Cambria Math" panose="02040503050406030204" pitchFamily="18" charset="0"/>
                              </a:rPr>
                              <m:t>𝑑𝑥</m:t>
                            </m:r>
                          </m:den>
                        </m:f>
                      </m:e>
                    </m:d>
                  </m:oMath>
                </a14:m>
                <a:endParaRPr lang="en-SG" sz="3200" dirty="0"/>
              </a:p>
              <a:p>
                <a:pPr lvl="1"/>
                <a14:m>
                  <m:oMath xmlns:m="http://schemas.openxmlformats.org/officeDocument/2006/math">
                    <m:d>
                      <m:dPr>
                        <m:begChr m:val="|"/>
                        <m:endChr m:val="|"/>
                        <m:ctrlPr>
                          <a:rPr lang="en-US" sz="2800" i="1">
                            <a:latin typeface="Cambria Math" panose="02040503050406030204" pitchFamily="18" charset="0"/>
                          </a:rPr>
                        </m:ctrlPr>
                      </m:dPr>
                      <m:e>
                        <m:f>
                          <m:fPr>
                            <m:ctrlPr>
                              <a:rPr lang="en-US" sz="2800" i="1">
                                <a:latin typeface="Cambria Math" panose="02040503050406030204" pitchFamily="18" charset="0"/>
                              </a:rPr>
                            </m:ctrlPr>
                          </m:fPr>
                          <m:num>
                            <m:r>
                              <a:rPr lang="en-US" sz="2800" i="1">
                                <a:latin typeface="Cambria Math" panose="02040503050406030204" pitchFamily="18" charset="0"/>
                              </a:rPr>
                              <m:t>𝑑𝑇</m:t>
                            </m:r>
                            <m:d>
                              <m:dPr>
                                <m:ctrlPr>
                                  <a:rPr lang="en-US" sz="2800" i="1">
                                    <a:latin typeface="Cambria Math" panose="02040503050406030204" pitchFamily="18" charset="0"/>
                                  </a:rPr>
                                </m:ctrlPr>
                              </m:dPr>
                              <m:e>
                                <m:r>
                                  <a:rPr lang="en-US" sz="2800" i="1">
                                    <a:latin typeface="Cambria Math" panose="02040503050406030204" pitchFamily="18" charset="0"/>
                                  </a:rPr>
                                  <m:t>𝑥</m:t>
                                </m:r>
                              </m:e>
                            </m:d>
                          </m:num>
                          <m:den>
                            <m:r>
                              <a:rPr lang="en-US" sz="2800" i="1">
                                <a:latin typeface="Cambria Math" panose="02040503050406030204" pitchFamily="18" charset="0"/>
                              </a:rPr>
                              <m:t>𝑑𝑥</m:t>
                            </m:r>
                          </m:den>
                        </m:f>
                      </m:e>
                    </m:d>
                  </m:oMath>
                </a14:m>
                <a:r>
                  <a:rPr lang="en-SG" sz="2800" dirty="0"/>
                  <a:t>: Jacobian = Change of measure</a:t>
                </a:r>
              </a:p>
              <a:p>
                <a:pPr lvl="1"/>
                <a:endParaRPr lang="en-SG" sz="2800" dirty="0"/>
              </a:p>
              <a:p>
                <a:pPr marL="457200" lvl="1" indent="0">
                  <a:buFont typeface="Arial" panose="020B0604020202020204" pitchFamily="34" charset="0"/>
                  <a:buNone/>
                </a:pPr>
                <a:endParaRPr lang="en-SG" sz="2800" dirty="0"/>
              </a:p>
            </p:txBody>
          </p:sp>
        </mc:Choice>
        <mc:Fallback xmlns="">
          <p:sp>
            <p:nvSpPr>
              <p:cNvPr id="15" name="Content Placeholder 2"/>
              <p:cNvSpPr txBox="1">
                <a:spLocks noRot="1" noChangeAspect="1" noMove="1" noResize="1" noEditPoints="1" noAdjustHandles="1" noChangeArrowheads="1" noChangeShapeType="1" noTextEdit="1"/>
              </p:cNvSpPr>
              <p:nvPr/>
            </p:nvSpPr>
            <p:spPr>
              <a:xfrm>
                <a:off x="509587" y="1175920"/>
                <a:ext cx="11542713" cy="2866092"/>
              </a:xfrm>
              <a:prstGeom prst="rect">
                <a:avLst/>
              </a:prstGeom>
              <a:blipFill>
                <a:blip r:embed="rId4"/>
                <a:stretch>
                  <a:fillRect l="-1373" t="-4681"/>
                </a:stretch>
              </a:blipFill>
            </p:spPr>
            <p:txBody>
              <a:bodyPr/>
              <a:lstStyle/>
              <a:p>
                <a:r>
                  <a:rPr lang="en-US">
                    <a:noFill/>
                  </a:rPr>
                  <a:t> </a:t>
                </a:r>
              </a:p>
            </p:txBody>
          </p:sp>
        </mc:Fallback>
      </mc:AlternateContent>
    </p:spTree>
    <p:extLst>
      <p:ext uri="{BB962C8B-B14F-4D97-AF65-F5344CB8AC3E}">
        <p14:creationId xmlns:p14="http://schemas.microsoft.com/office/powerpoint/2010/main" val="605014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importance sampling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7187" y="2413230"/>
                <a:ext cx="11542713" cy="3329843"/>
              </a:xfrm>
            </p:spPr>
            <p:txBody>
              <a:bodyPr>
                <a:normAutofit lnSpcReduction="10000"/>
              </a:bodyPr>
              <a:lstStyle/>
              <a:p>
                <a:pPr marL="0" indent="0">
                  <a:buNone/>
                </a:pPr>
                <a:r>
                  <a:rPr lang="en-US" dirty="0"/>
                  <a:t>Same as G-PT, we can combine the gradients:</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num>
                        <m:den>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𝐴</m:t>
                              </m:r>
                            </m:sub>
                          </m:sSub>
                        </m:den>
                      </m:f>
                    </m:oMath>
                  </m:oMathPara>
                </a14:m>
                <a:endParaRPr lang="en-US" dirty="0"/>
              </a:p>
              <a:p>
                <a:pPr marL="0" indent="0">
                  <a:buNone/>
                </a:pPr>
                <a:endParaRPr lang="en-US" dirty="0"/>
              </a:p>
              <a:p>
                <a:pPr marL="0" indent="0">
                  <a:buNone/>
                </a:pPr>
                <a:r>
                  <a:rPr lang="en-US" u="sng" dirty="0"/>
                  <a:t>Warning:</a:t>
                </a:r>
                <a:r>
                  <a:rPr lang="en-US" dirty="0"/>
                  <a:t> Need to ensure the reversibility:</a:t>
                </a:r>
              </a:p>
              <a:p>
                <a:r>
                  <a:rPr lang="en-US" dirty="0"/>
                  <a:t>If Manifold reverse walk failed, etc.</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7187" y="2413230"/>
                <a:ext cx="11542713" cy="3329843"/>
              </a:xfrm>
              <a:blipFill>
                <a:blip r:embed="rId3"/>
                <a:stretch>
                  <a:fillRect l="-1109" t="-4579" b="-73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733B62D-0F0A-4E6B-8B90-6DCABD0E6556}" type="slidenum">
              <a:rPr lang="en-SG" smtClean="0"/>
              <a:t>46</a:t>
            </a:fld>
            <a:endParaRPr lang="en-SG"/>
          </a:p>
        </p:txBody>
      </p:sp>
      <p:grpSp>
        <p:nvGrpSpPr>
          <p:cNvPr id="12" name="Group 11"/>
          <p:cNvGrpSpPr/>
          <p:nvPr/>
        </p:nvGrpSpPr>
        <p:grpSpPr>
          <a:xfrm>
            <a:off x="2072030" y="1460548"/>
            <a:ext cx="1524084" cy="758233"/>
            <a:chOff x="9728078" y="996780"/>
            <a:chExt cx="1062585" cy="528637"/>
          </a:xfrm>
        </p:grpSpPr>
        <p:sp>
          <p:nvSpPr>
            <p:cNvPr id="7" name="Rectangle 6"/>
            <p:cNvSpPr/>
            <p:nvPr/>
          </p:nvSpPr>
          <p:spPr>
            <a:xfrm>
              <a:off x="9728078" y="996780"/>
              <a:ext cx="528637" cy="5286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10262026" y="996780"/>
              <a:ext cx="528637" cy="5286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Oval 8"/>
            <p:cNvSpPr/>
            <p:nvPr/>
          </p:nvSpPr>
          <p:spPr>
            <a:xfrm>
              <a:off x="9766286" y="1053582"/>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Oval 9"/>
            <p:cNvSpPr/>
            <p:nvPr/>
          </p:nvSpPr>
          <p:spPr>
            <a:xfrm>
              <a:off x="10320392" y="1053399"/>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 name="Connector: Curved 10"/>
            <p:cNvCxnSpPr>
              <a:cxnSpLocks/>
              <a:stCxn id="9" idx="4"/>
              <a:endCxn id="10" idx="4"/>
            </p:cNvCxnSpPr>
            <p:nvPr/>
          </p:nvCxnSpPr>
          <p:spPr>
            <a:xfrm rot="5400000" flipH="1" flipV="1">
              <a:off x="10133343" y="956629"/>
              <a:ext cx="183" cy="554106"/>
            </a:xfrm>
            <a:prstGeom prst="curvedConnector3">
              <a:avLst>
                <a:gd name="adj1" fmla="val -137063934"/>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13" name="Group 12"/>
          <p:cNvGrpSpPr/>
          <p:nvPr/>
        </p:nvGrpSpPr>
        <p:grpSpPr>
          <a:xfrm>
            <a:off x="4694996" y="1458484"/>
            <a:ext cx="1524084" cy="758233"/>
            <a:chOff x="9728078" y="996780"/>
            <a:chExt cx="1062585" cy="528637"/>
          </a:xfrm>
        </p:grpSpPr>
        <p:sp>
          <p:nvSpPr>
            <p:cNvPr id="14" name="Rectangle 13"/>
            <p:cNvSpPr/>
            <p:nvPr/>
          </p:nvSpPr>
          <p:spPr>
            <a:xfrm>
              <a:off x="9728078" y="996780"/>
              <a:ext cx="528637" cy="5286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10262026" y="996780"/>
              <a:ext cx="528637" cy="5286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Oval 15"/>
            <p:cNvSpPr/>
            <p:nvPr/>
          </p:nvSpPr>
          <p:spPr>
            <a:xfrm>
              <a:off x="9766286" y="1053582"/>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Oval 16"/>
            <p:cNvSpPr/>
            <p:nvPr/>
          </p:nvSpPr>
          <p:spPr>
            <a:xfrm>
              <a:off x="10320392" y="1053399"/>
              <a:ext cx="180191" cy="180191"/>
            </a:xfrm>
            <a:prstGeom prst="ellipse">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8" name="Connector: Curved 17"/>
            <p:cNvCxnSpPr>
              <a:cxnSpLocks/>
              <a:stCxn id="16" idx="4"/>
              <a:endCxn id="17" idx="4"/>
            </p:cNvCxnSpPr>
            <p:nvPr/>
          </p:nvCxnSpPr>
          <p:spPr>
            <a:xfrm rot="5400000" flipH="1" flipV="1">
              <a:off x="10133343" y="956629"/>
              <a:ext cx="183" cy="554106"/>
            </a:xfrm>
            <a:prstGeom prst="curvedConnector3">
              <a:avLst>
                <a:gd name="adj1" fmla="val -137063934"/>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grpSp>
      <p:grpSp>
        <p:nvGrpSpPr>
          <p:cNvPr id="28" name="Group 27"/>
          <p:cNvGrpSpPr/>
          <p:nvPr/>
        </p:nvGrpSpPr>
        <p:grpSpPr>
          <a:xfrm>
            <a:off x="9397118" y="2522296"/>
            <a:ext cx="2611537" cy="2565586"/>
            <a:chOff x="9142313" y="4314736"/>
            <a:chExt cx="1299210" cy="127635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313" y="4962436"/>
              <a:ext cx="628650" cy="62865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3823" y="4961746"/>
              <a:ext cx="647700" cy="629340"/>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2313" y="4314736"/>
              <a:ext cx="628650" cy="62865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3823" y="4314736"/>
              <a:ext cx="647700" cy="628650"/>
            </a:xfrm>
            <a:prstGeom prst="rect">
              <a:avLst/>
            </a:prstGeom>
          </p:spPr>
        </p:pic>
      </p:grpSp>
      <p:sp>
        <p:nvSpPr>
          <p:cNvPr id="29" name="TextBox 28"/>
          <p:cNvSpPr txBox="1"/>
          <p:nvPr/>
        </p:nvSpPr>
        <p:spPr>
          <a:xfrm>
            <a:off x="9282818" y="2155248"/>
            <a:ext cx="2611537" cy="369332"/>
          </a:xfrm>
          <a:prstGeom prst="rect">
            <a:avLst/>
          </a:prstGeom>
          <a:noFill/>
        </p:spPr>
        <p:txBody>
          <a:bodyPr wrap="square" rtlCol="0">
            <a:spAutoFit/>
          </a:bodyPr>
          <a:lstStyle/>
          <a:p>
            <a:pPr algn="ctr"/>
            <a:r>
              <a:rPr lang="en-US" dirty="0"/>
              <a:t>No MIS (L2 Recons)</a:t>
            </a:r>
          </a:p>
        </p:txBody>
      </p:sp>
      <p:sp>
        <p:nvSpPr>
          <p:cNvPr id="30" name="TextBox 29"/>
          <p:cNvSpPr txBox="1"/>
          <p:nvPr/>
        </p:nvSpPr>
        <p:spPr>
          <a:xfrm>
            <a:off x="9282818" y="5189214"/>
            <a:ext cx="2611537" cy="369332"/>
          </a:xfrm>
          <a:prstGeom prst="rect">
            <a:avLst/>
          </a:prstGeom>
          <a:noFill/>
        </p:spPr>
        <p:txBody>
          <a:bodyPr wrap="square" rtlCol="0">
            <a:spAutoFit/>
          </a:bodyPr>
          <a:lstStyle/>
          <a:p>
            <a:pPr algn="ctr"/>
            <a:r>
              <a:rPr lang="en-US" dirty="0"/>
              <a:t>MIS (L2 Recons)</a:t>
            </a:r>
          </a:p>
        </p:txBody>
      </p:sp>
      <p:sp>
        <p:nvSpPr>
          <p:cNvPr id="32" name="TextBox 31"/>
          <p:cNvSpPr txBox="1"/>
          <p:nvPr/>
        </p:nvSpPr>
        <p:spPr>
          <a:xfrm>
            <a:off x="1088695" y="1654998"/>
            <a:ext cx="1025024" cy="369332"/>
          </a:xfrm>
          <a:prstGeom prst="rect">
            <a:avLst/>
          </a:prstGeom>
          <a:noFill/>
        </p:spPr>
        <p:txBody>
          <a:bodyPr wrap="none" rtlCol="0">
            <a:spAutoFit/>
          </a:bodyPr>
          <a:lstStyle/>
          <a:p>
            <a:r>
              <a:rPr lang="en-US" dirty="0"/>
              <a:t>Forward:</a:t>
            </a:r>
          </a:p>
        </p:txBody>
      </p:sp>
      <p:sp>
        <p:nvSpPr>
          <p:cNvPr id="33" name="TextBox 32"/>
          <p:cNvSpPr txBox="1"/>
          <p:nvPr/>
        </p:nvSpPr>
        <p:spPr>
          <a:xfrm>
            <a:off x="3603732" y="1646784"/>
            <a:ext cx="1156792" cy="369332"/>
          </a:xfrm>
          <a:prstGeom prst="rect">
            <a:avLst/>
          </a:prstGeom>
          <a:noFill/>
        </p:spPr>
        <p:txBody>
          <a:bodyPr wrap="none" rtlCol="0">
            <a:spAutoFit/>
          </a:bodyPr>
          <a:lstStyle/>
          <a:p>
            <a:r>
              <a:rPr lang="en-US" dirty="0"/>
              <a:t>Backward:</a:t>
            </a:r>
          </a:p>
        </p:txBody>
      </p:sp>
      <p:grpSp>
        <p:nvGrpSpPr>
          <p:cNvPr id="34" name="Group 33"/>
          <p:cNvGrpSpPr/>
          <p:nvPr/>
        </p:nvGrpSpPr>
        <p:grpSpPr>
          <a:xfrm>
            <a:off x="7446505" y="1452333"/>
            <a:ext cx="1524084" cy="758233"/>
            <a:chOff x="9728078" y="996780"/>
            <a:chExt cx="1062585" cy="528637"/>
          </a:xfrm>
        </p:grpSpPr>
        <p:sp>
          <p:nvSpPr>
            <p:cNvPr id="35" name="Rectangle 34"/>
            <p:cNvSpPr/>
            <p:nvPr/>
          </p:nvSpPr>
          <p:spPr>
            <a:xfrm>
              <a:off x="9728078" y="996780"/>
              <a:ext cx="528637" cy="5286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p:cNvSpPr/>
            <p:nvPr/>
          </p:nvSpPr>
          <p:spPr>
            <a:xfrm>
              <a:off x="10262026" y="996780"/>
              <a:ext cx="528637" cy="5286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Oval 36"/>
            <p:cNvSpPr/>
            <p:nvPr/>
          </p:nvSpPr>
          <p:spPr>
            <a:xfrm>
              <a:off x="9766286" y="1053582"/>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Oval 37"/>
            <p:cNvSpPr/>
            <p:nvPr/>
          </p:nvSpPr>
          <p:spPr>
            <a:xfrm>
              <a:off x="10320392" y="1053399"/>
              <a:ext cx="180191" cy="180191"/>
            </a:xfrm>
            <a:prstGeom prst="ellipse">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9" name="Connector: Curved 38"/>
            <p:cNvCxnSpPr>
              <a:cxnSpLocks/>
              <a:stCxn id="37" idx="4"/>
              <a:endCxn id="38" idx="4"/>
            </p:cNvCxnSpPr>
            <p:nvPr/>
          </p:nvCxnSpPr>
          <p:spPr>
            <a:xfrm rot="5400000" flipH="1" flipV="1">
              <a:off x="10133343" y="956629"/>
              <a:ext cx="183" cy="554106"/>
            </a:xfrm>
            <a:prstGeom prst="curvedConnector3">
              <a:avLst>
                <a:gd name="adj1" fmla="val -112135115"/>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grpSp>
      <p:cxnSp>
        <p:nvCxnSpPr>
          <p:cNvPr id="40" name="Connector: Curved 39"/>
          <p:cNvCxnSpPr>
            <a:cxnSpLocks/>
            <a:stCxn id="37" idx="0"/>
            <a:endCxn id="38" idx="0"/>
          </p:cNvCxnSpPr>
          <p:nvPr/>
        </p:nvCxnSpPr>
        <p:spPr>
          <a:xfrm rot="5400000" flipH="1" flipV="1">
            <a:off x="8027784" y="1136292"/>
            <a:ext cx="262" cy="794764"/>
          </a:xfrm>
          <a:prstGeom prst="curvedConnector3">
            <a:avLst>
              <a:gd name="adj1" fmla="val 87351908"/>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6290719" y="1630445"/>
            <a:ext cx="1210588" cy="369332"/>
          </a:xfrm>
          <a:prstGeom prst="rect">
            <a:avLst/>
          </a:prstGeom>
          <a:noFill/>
        </p:spPr>
        <p:txBody>
          <a:bodyPr wrap="none" rtlCol="0">
            <a:spAutoFit/>
          </a:bodyPr>
          <a:lstStyle/>
          <a:p>
            <a:r>
              <a:rPr lang="en-US" dirty="0"/>
              <a:t>Combined:</a:t>
            </a:r>
          </a:p>
        </p:txBody>
      </p:sp>
    </p:spTree>
    <p:extLst>
      <p:ext uri="{BB962C8B-B14F-4D97-AF65-F5344CB8AC3E}">
        <p14:creationId xmlns:p14="http://schemas.microsoft.com/office/powerpoint/2010/main" val="131018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4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problem in Path-based</a:t>
            </a:r>
          </a:p>
        </p:txBody>
      </p:sp>
      <p:sp>
        <p:nvSpPr>
          <p:cNvPr id="4" name="Slide Number Placeholder 3"/>
          <p:cNvSpPr>
            <a:spLocks noGrp="1"/>
          </p:cNvSpPr>
          <p:nvPr>
            <p:ph type="sldNum" sz="quarter" idx="12"/>
          </p:nvPr>
        </p:nvSpPr>
        <p:spPr/>
        <p:txBody>
          <a:bodyPr/>
          <a:lstStyle/>
          <a:p>
            <a:fld id="{3B5F642D-6A31-4596-8C22-CC368C1BDF36}" type="slidenum">
              <a:rPr lang="de-CH" smtClean="0"/>
              <a:pPr/>
              <a:t>47</a:t>
            </a:fld>
            <a:endParaRPr lang="de-CH" dirty="0"/>
          </a:p>
        </p:txBody>
      </p:sp>
      <p:pic>
        <p:nvPicPr>
          <p:cNvPr id="5" name="Graphic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2398" y="1564947"/>
            <a:ext cx="5310188" cy="2899642"/>
          </a:xfrm>
          <a:prstGeom prst="rect">
            <a:avLst/>
          </a:prstGeom>
        </p:spPr>
      </p:pic>
      <p:cxnSp>
        <p:nvCxnSpPr>
          <p:cNvPr id="6" name="Straight Arrow Connector 5"/>
          <p:cNvCxnSpPr>
            <a:cxnSpLocks/>
            <a:endCxn id="8" idx="1"/>
          </p:cNvCxnSpPr>
          <p:nvPr/>
        </p:nvCxnSpPr>
        <p:spPr>
          <a:xfrm>
            <a:off x="2485616" y="2164478"/>
            <a:ext cx="740838" cy="48220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 name="Oval 6"/>
          <p:cNvSpPr/>
          <p:nvPr/>
        </p:nvSpPr>
        <p:spPr>
          <a:xfrm>
            <a:off x="2360199" y="2033918"/>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3204936" y="2625162"/>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Arrow Connector 8"/>
          <p:cNvCxnSpPr>
            <a:cxnSpLocks/>
            <a:stCxn id="8" idx="5"/>
            <a:endCxn id="10" idx="1"/>
          </p:cNvCxnSpPr>
          <p:nvPr/>
        </p:nvCxnSpPr>
        <p:spPr>
          <a:xfrm>
            <a:off x="3330352" y="2750578"/>
            <a:ext cx="537983" cy="115520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 name="Oval 9"/>
          <p:cNvSpPr/>
          <p:nvPr/>
        </p:nvSpPr>
        <p:spPr>
          <a:xfrm>
            <a:off x="3846816" y="3884260"/>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 name="Straight Arrow Connector 10"/>
          <p:cNvCxnSpPr>
            <a:cxnSpLocks/>
            <a:stCxn id="10" idx="7"/>
            <a:endCxn id="12" idx="3"/>
          </p:cNvCxnSpPr>
          <p:nvPr/>
        </p:nvCxnSpPr>
        <p:spPr>
          <a:xfrm flipV="1">
            <a:off x="3972233" y="2729060"/>
            <a:ext cx="818278" cy="117671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Oval 11"/>
          <p:cNvSpPr/>
          <p:nvPr/>
        </p:nvSpPr>
        <p:spPr>
          <a:xfrm>
            <a:off x="4768992" y="2603643"/>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Arrow Connector 12"/>
          <p:cNvCxnSpPr>
            <a:cxnSpLocks/>
            <a:stCxn id="12" idx="7"/>
            <a:endCxn id="14" idx="3"/>
          </p:cNvCxnSpPr>
          <p:nvPr/>
        </p:nvCxnSpPr>
        <p:spPr>
          <a:xfrm flipV="1">
            <a:off x="4894408" y="1850692"/>
            <a:ext cx="1133486" cy="77447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4" name="Oval 13"/>
          <p:cNvSpPr/>
          <p:nvPr/>
        </p:nvSpPr>
        <p:spPr>
          <a:xfrm>
            <a:off x="6006376" y="1725275"/>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3737180" y="3364362"/>
            <a:ext cx="351378" cy="523220"/>
          </a:xfrm>
          <a:prstGeom prst="rect">
            <a:avLst/>
          </a:prstGeom>
          <a:noFill/>
        </p:spPr>
        <p:txBody>
          <a:bodyPr wrap="none" rtlCol="0">
            <a:spAutoFit/>
          </a:bodyPr>
          <a:lstStyle/>
          <a:p>
            <a:r>
              <a:rPr lang="en-US" sz="2800" dirty="0">
                <a:solidFill>
                  <a:srgbClr val="FF0000"/>
                </a:solidFill>
              </a:rPr>
              <a:t>?</a:t>
            </a:r>
          </a:p>
        </p:txBody>
      </p:sp>
      <p:cxnSp>
        <p:nvCxnSpPr>
          <p:cNvPr id="16" name="Straight Arrow Connector 15"/>
          <p:cNvCxnSpPr>
            <a:cxnSpLocks/>
            <a:stCxn id="10" idx="2"/>
            <a:endCxn id="17" idx="5"/>
          </p:cNvCxnSpPr>
          <p:nvPr/>
        </p:nvCxnSpPr>
        <p:spPr>
          <a:xfrm flipH="1" flipV="1">
            <a:off x="2301367" y="3333417"/>
            <a:ext cx="1545449" cy="624311"/>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7" name="Oval 16"/>
          <p:cNvSpPr/>
          <p:nvPr/>
        </p:nvSpPr>
        <p:spPr>
          <a:xfrm>
            <a:off x="2175950" y="3208000"/>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8" name="Straight Arrow Connector 17"/>
          <p:cNvCxnSpPr>
            <a:cxnSpLocks/>
            <a:stCxn id="17" idx="2"/>
          </p:cNvCxnSpPr>
          <p:nvPr/>
        </p:nvCxnSpPr>
        <p:spPr>
          <a:xfrm flipH="1" flipV="1">
            <a:off x="1460442" y="2801284"/>
            <a:ext cx="715508" cy="480184"/>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9" name="Straight Arrow Connector 18"/>
          <p:cNvCxnSpPr>
            <a:cxnSpLocks/>
            <a:stCxn id="10" idx="7"/>
            <a:endCxn id="20" idx="5"/>
          </p:cNvCxnSpPr>
          <p:nvPr/>
        </p:nvCxnSpPr>
        <p:spPr>
          <a:xfrm flipV="1">
            <a:off x="3972233" y="2726846"/>
            <a:ext cx="223475" cy="117893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0" name="Oval 19"/>
          <p:cNvSpPr/>
          <p:nvPr/>
        </p:nvSpPr>
        <p:spPr>
          <a:xfrm>
            <a:off x="4070291" y="2601429"/>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1" name="Straight Arrow Connector 20"/>
          <p:cNvCxnSpPr>
            <a:cxnSpLocks/>
            <a:stCxn id="20" idx="7"/>
          </p:cNvCxnSpPr>
          <p:nvPr/>
        </p:nvCxnSpPr>
        <p:spPr>
          <a:xfrm flipV="1">
            <a:off x="4195708" y="1807041"/>
            <a:ext cx="439567" cy="81590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grpSp>
        <p:nvGrpSpPr>
          <p:cNvPr id="22" name="Group 21"/>
          <p:cNvGrpSpPr/>
          <p:nvPr/>
        </p:nvGrpSpPr>
        <p:grpSpPr>
          <a:xfrm>
            <a:off x="3885382" y="4474042"/>
            <a:ext cx="1754350" cy="1291317"/>
            <a:chOff x="966116" y="1871498"/>
            <a:chExt cx="1754350" cy="1291317"/>
          </a:xfrm>
        </p:grpSpPr>
        <p:sp>
          <p:nvSpPr>
            <p:cNvPr id="23" name="Oval 22"/>
            <p:cNvSpPr/>
            <p:nvPr/>
          </p:nvSpPr>
          <p:spPr>
            <a:xfrm>
              <a:off x="1480608" y="2120649"/>
              <a:ext cx="1026740" cy="997804"/>
            </a:xfrm>
            <a:prstGeom prst="ellipse">
              <a:avLst/>
            </a:prstGeom>
            <a:solidFill>
              <a:srgbClr val="248B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308385" y="2619551"/>
              <a:ext cx="1412081" cy="543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8384" y="2591095"/>
              <a:ext cx="1412081" cy="270085"/>
            </a:xfrm>
            <a:prstGeom prst="rect">
              <a:avLst/>
            </a:prstGeom>
          </p:spPr>
        </p:pic>
        <p:cxnSp>
          <p:nvCxnSpPr>
            <p:cNvPr id="26" name="Straight Arrow Connector 25"/>
            <p:cNvCxnSpPr>
              <a:cxnSpLocks/>
            </p:cNvCxnSpPr>
            <p:nvPr/>
          </p:nvCxnSpPr>
          <p:spPr>
            <a:xfrm>
              <a:off x="1084668" y="1871498"/>
              <a:ext cx="796385" cy="641851"/>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7" name="Oval 26"/>
            <p:cNvSpPr/>
            <p:nvPr/>
          </p:nvSpPr>
          <p:spPr>
            <a:xfrm>
              <a:off x="1899378" y="2546083"/>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8" name="Straight Arrow Connector 27"/>
            <p:cNvCxnSpPr>
              <a:cxnSpLocks/>
              <a:stCxn id="27" idx="0"/>
            </p:cNvCxnSpPr>
            <p:nvPr/>
          </p:nvCxnSpPr>
          <p:spPr>
            <a:xfrm flipH="1" flipV="1">
              <a:off x="1763042" y="2209332"/>
              <a:ext cx="209804" cy="336751"/>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9" name="Straight Arrow Connector 28"/>
            <p:cNvCxnSpPr>
              <a:cxnSpLocks/>
              <a:stCxn id="27" idx="0"/>
              <a:endCxn id="23" idx="0"/>
            </p:cNvCxnSpPr>
            <p:nvPr/>
          </p:nvCxnSpPr>
          <p:spPr>
            <a:xfrm flipV="1">
              <a:off x="1972846" y="2120649"/>
              <a:ext cx="21132" cy="425434"/>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0" name="Straight Arrow Connector 29"/>
            <p:cNvCxnSpPr>
              <a:cxnSpLocks/>
              <a:stCxn id="27" idx="0"/>
            </p:cNvCxnSpPr>
            <p:nvPr/>
          </p:nvCxnSpPr>
          <p:spPr>
            <a:xfrm flipV="1">
              <a:off x="1972846" y="2217262"/>
              <a:ext cx="245690" cy="328821"/>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1" name="Straight Arrow Connector 30"/>
            <p:cNvCxnSpPr>
              <a:cxnSpLocks/>
              <a:stCxn id="27" idx="0"/>
            </p:cNvCxnSpPr>
            <p:nvPr/>
          </p:nvCxnSpPr>
          <p:spPr>
            <a:xfrm flipV="1">
              <a:off x="1972846" y="2349823"/>
              <a:ext cx="355750" cy="196260"/>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2" name="Straight Arrow Connector 31"/>
            <p:cNvCxnSpPr>
              <a:cxnSpLocks/>
              <a:stCxn id="27" idx="0"/>
            </p:cNvCxnSpPr>
            <p:nvPr/>
          </p:nvCxnSpPr>
          <p:spPr>
            <a:xfrm flipH="1" flipV="1">
              <a:off x="1538484" y="2514145"/>
              <a:ext cx="434362" cy="31938"/>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3" name="Straight Arrow Connector 32"/>
            <p:cNvCxnSpPr>
              <a:cxnSpLocks/>
              <a:stCxn id="27" idx="0"/>
            </p:cNvCxnSpPr>
            <p:nvPr/>
          </p:nvCxnSpPr>
          <p:spPr>
            <a:xfrm flipV="1">
              <a:off x="1972846" y="2514145"/>
              <a:ext cx="447543" cy="31938"/>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966116" y="2433401"/>
              <a:ext cx="410690" cy="523220"/>
            </a:xfrm>
            <a:prstGeom prst="rect">
              <a:avLst/>
            </a:prstGeom>
            <a:noFill/>
          </p:spPr>
          <p:txBody>
            <a:bodyPr wrap="none" rtlCol="0">
              <a:spAutoFit/>
            </a:bodyPr>
            <a:lstStyle/>
            <a:p>
              <a:r>
                <a:rPr lang="en-US" sz="2800" dirty="0"/>
                <a:t>D</a:t>
              </a:r>
            </a:p>
          </p:txBody>
        </p:sp>
      </p:grpSp>
      <p:grpSp>
        <p:nvGrpSpPr>
          <p:cNvPr id="35" name="Group 34"/>
          <p:cNvGrpSpPr/>
          <p:nvPr/>
        </p:nvGrpSpPr>
        <p:grpSpPr>
          <a:xfrm>
            <a:off x="2153367" y="4474042"/>
            <a:ext cx="1695868" cy="1263025"/>
            <a:chOff x="2775983" y="1899790"/>
            <a:chExt cx="1695868" cy="1263025"/>
          </a:xfrm>
        </p:grpSpPr>
        <p:sp>
          <p:nvSpPr>
            <p:cNvPr id="36" name="Rectangle 35"/>
            <p:cNvSpPr/>
            <p:nvPr/>
          </p:nvSpPr>
          <p:spPr>
            <a:xfrm>
              <a:off x="3059770" y="2619551"/>
              <a:ext cx="1412081" cy="543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9769" y="2591095"/>
              <a:ext cx="1412081" cy="270085"/>
            </a:xfrm>
            <a:prstGeom prst="rect">
              <a:avLst/>
            </a:prstGeom>
          </p:spPr>
        </p:pic>
        <p:cxnSp>
          <p:nvCxnSpPr>
            <p:cNvPr id="38" name="Straight Arrow Connector 37"/>
            <p:cNvCxnSpPr>
              <a:cxnSpLocks/>
              <a:endCxn id="39" idx="1"/>
            </p:cNvCxnSpPr>
            <p:nvPr/>
          </p:nvCxnSpPr>
          <p:spPr>
            <a:xfrm>
              <a:off x="2879882" y="1899790"/>
              <a:ext cx="792399" cy="667811"/>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9" name="Oval 38"/>
            <p:cNvSpPr/>
            <p:nvPr/>
          </p:nvSpPr>
          <p:spPr>
            <a:xfrm>
              <a:off x="3650763" y="2546083"/>
              <a:ext cx="146935" cy="1469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0" name="Straight Arrow Connector 39"/>
            <p:cNvCxnSpPr>
              <a:cxnSpLocks/>
              <a:stCxn id="39" idx="7"/>
            </p:cNvCxnSpPr>
            <p:nvPr/>
          </p:nvCxnSpPr>
          <p:spPr>
            <a:xfrm flipV="1">
              <a:off x="3776180" y="1925015"/>
              <a:ext cx="529861" cy="64258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2775983" y="2508259"/>
              <a:ext cx="349776" cy="523220"/>
            </a:xfrm>
            <a:prstGeom prst="rect">
              <a:avLst/>
            </a:prstGeom>
            <a:noFill/>
          </p:spPr>
          <p:txBody>
            <a:bodyPr wrap="none" rtlCol="0">
              <a:spAutoFit/>
            </a:bodyPr>
            <a:lstStyle/>
            <a:p>
              <a:r>
                <a:rPr lang="en-US" sz="2800" dirty="0"/>
                <a:t>S</a:t>
              </a:r>
            </a:p>
          </p:txBody>
        </p:sp>
      </p:grpSp>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l="-1591" r="15369" b="13512"/>
          <a:stretch/>
        </p:blipFill>
        <p:spPr>
          <a:xfrm>
            <a:off x="7960070" y="1319759"/>
            <a:ext cx="3187274" cy="2397841"/>
          </a:xfrm>
          <a:prstGeom prst="rect">
            <a:avLst/>
          </a:prstGeom>
        </p:spPr>
      </p:pic>
      <p:pic>
        <p:nvPicPr>
          <p:cNvPr id="43" name="Picture 42"/>
          <p:cNvPicPr>
            <a:picLocks noChangeAspect="1"/>
          </p:cNvPicPr>
          <p:nvPr/>
        </p:nvPicPr>
        <p:blipFill rotWithShape="1">
          <a:blip r:embed="rId7" cstate="print">
            <a:extLst>
              <a:ext uri="{28A0092B-C50C-407E-A947-70E740481C1C}">
                <a14:useLocalDpi xmlns:a14="http://schemas.microsoft.com/office/drawing/2010/main" val="0"/>
              </a:ext>
            </a:extLst>
          </a:blip>
          <a:srcRect r="15369" b="11670"/>
          <a:stretch/>
        </p:blipFill>
        <p:spPr>
          <a:xfrm>
            <a:off x="8010029" y="3746416"/>
            <a:ext cx="3128451" cy="2499499"/>
          </a:xfrm>
          <a:prstGeom prst="rect">
            <a:avLst/>
          </a:prstGeom>
        </p:spPr>
      </p:pic>
      <p:sp>
        <p:nvSpPr>
          <p:cNvPr id="44" name="TextBox 43"/>
          <p:cNvSpPr txBox="1"/>
          <p:nvPr/>
        </p:nvSpPr>
        <p:spPr>
          <a:xfrm>
            <a:off x="7960070" y="1319760"/>
            <a:ext cx="2199790"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Path-based</a:t>
            </a:r>
          </a:p>
        </p:txBody>
      </p:sp>
      <p:sp>
        <p:nvSpPr>
          <p:cNvPr id="45" name="TextBox 44"/>
          <p:cNvSpPr txBox="1"/>
          <p:nvPr/>
        </p:nvSpPr>
        <p:spPr>
          <a:xfrm>
            <a:off x="8010030" y="3780388"/>
            <a:ext cx="2657074"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Density-based</a:t>
            </a:r>
          </a:p>
        </p:txBody>
      </p:sp>
    </p:spTree>
    <p:extLst>
      <p:ext uri="{BB962C8B-B14F-4D97-AF65-F5344CB8AC3E}">
        <p14:creationId xmlns:p14="http://schemas.microsoft.com/office/powerpoint/2010/main" val="226605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P spid="14" grpId="0" animBg="1"/>
      <p:bldP spid="15" grpId="0"/>
      <p:bldP spid="17" grpId="0" animBg="1"/>
      <p:bldP spid="17" grpId="1" animBg="1"/>
      <p:bldP spid="20" grpId="0" animBg="1"/>
      <p:bldP spid="20" grpId="1" animBg="1"/>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5F642D-6A31-4596-8C22-CC368C1BDF36}" type="slidenum">
              <a:rPr lang="de-CH" smtClean="0"/>
              <a:pPr/>
              <a:t>5</a:t>
            </a:fld>
            <a:endParaRPr lang="de-CH" dirty="0"/>
          </a:p>
        </p:txBody>
      </p:sp>
      <p:sp>
        <p:nvSpPr>
          <p:cNvPr id="3" name="Title 1"/>
          <p:cNvSpPr txBox="1">
            <a:spLocks/>
          </p:cNvSpPr>
          <p:nvPr/>
        </p:nvSpPr>
        <p:spPr>
          <a:xfrm>
            <a:off x="1028304" y="2714963"/>
            <a:ext cx="10135393" cy="1630363"/>
          </a:xfrm>
          <a:prstGeom prst="rect">
            <a:avLst/>
          </a:prstGeom>
          <a:solidFill>
            <a:srgbClr val="185C72">
              <a:alpha val="74902"/>
            </a:srgbClr>
          </a:solidFill>
          <a:ln>
            <a:noFill/>
          </a:ln>
        </p:spPr>
        <p:txBody>
          <a:bodyPr anchor="ctr">
            <a:noAutofit/>
          </a:bodyPr>
          <a:lstStyle>
            <a:lvl1pPr algn="l" defTabSz="914400" rtl="0" eaLnBrk="1" latinLnBrk="0" hangingPunct="1">
              <a:lnSpc>
                <a:spcPct val="90000"/>
              </a:lnSpc>
              <a:spcBef>
                <a:spcPct val="0"/>
              </a:spcBef>
              <a:buNone/>
              <a:defRPr lang="de-CH" sz="3200" kern="1200" dirty="0">
                <a:solidFill>
                  <a:schemeClr val="bg1"/>
                </a:solidFill>
                <a:latin typeface="+mj-lt"/>
                <a:ea typeface="+mj-ea"/>
                <a:cs typeface="+mj-cs"/>
              </a:defRPr>
            </a:lvl1pPr>
          </a:lstStyle>
          <a:p>
            <a:pPr algn="ctr"/>
            <a:r>
              <a:rPr lang="en-US" sz="4000" dirty="0"/>
              <a:t>Gradient-domain rendering</a:t>
            </a:r>
          </a:p>
        </p:txBody>
      </p:sp>
    </p:spTree>
    <p:extLst>
      <p:ext uri="{BB962C8B-B14F-4D97-AF65-F5344CB8AC3E}">
        <p14:creationId xmlns:p14="http://schemas.microsoft.com/office/powerpoint/2010/main" val="1236912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Gradient-domain rendering</a:t>
            </a:r>
          </a:p>
        </p:txBody>
      </p:sp>
      <p:sp>
        <p:nvSpPr>
          <p:cNvPr id="3" name="Content Placeholder 2"/>
          <p:cNvSpPr>
            <a:spLocks noGrp="1"/>
          </p:cNvSpPr>
          <p:nvPr>
            <p:ph idx="1"/>
          </p:nvPr>
        </p:nvSpPr>
        <p:spPr/>
        <p:txBody>
          <a:bodyPr/>
          <a:lstStyle/>
          <a:p>
            <a:pPr marL="0" indent="0" algn="ctr">
              <a:buNone/>
            </a:pPr>
            <a:r>
              <a:rPr lang="en-US" sz="3200" dirty="0"/>
              <a:t>Classical rendering + image-based gradients</a:t>
            </a:r>
          </a:p>
        </p:txBody>
      </p:sp>
      <p:sp>
        <p:nvSpPr>
          <p:cNvPr id="4" name="Right Arrow 10"/>
          <p:cNvSpPr/>
          <p:nvPr/>
        </p:nvSpPr>
        <p:spPr>
          <a:xfrm>
            <a:off x="5795606" y="2885419"/>
            <a:ext cx="2900431" cy="2050579"/>
          </a:xfrm>
          <a:prstGeom prst="rightArrow">
            <a:avLst/>
          </a:prstGeom>
          <a:solidFill>
            <a:srgbClr val="248B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schemeClr val="bg1"/>
                </a:solidFill>
              </a:rPr>
              <a:t>Poisson </a:t>
            </a:r>
          </a:p>
          <a:p>
            <a:pPr algn="ctr"/>
            <a:r>
              <a:rPr lang="en-SG" sz="2800" dirty="0">
                <a:solidFill>
                  <a:schemeClr val="bg1"/>
                </a:solidFill>
              </a:rPr>
              <a:t>reconstruction</a:t>
            </a:r>
          </a:p>
        </p:txBody>
      </p:sp>
      <p:sp>
        <p:nvSpPr>
          <p:cNvPr id="5" name="TextBox 4"/>
          <p:cNvSpPr txBox="1"/>
          <p:nvPr/>
        </p:nvSpPr>
        <p:spPr>
          <a:xfrm>
            <a:off x="163778" y="1900534"/>
            <a:ext cx="2736134" cy="984885"/>
          </a:xfrm>
          <a:prstGeom prst="rect">
            <a:avLst/>
          </a:prstGeom>
          <a:noFill/>
        </p:spPr>
        <p:txBody>
          <a:bodyPr wrap="none" lIns="0" tIns="0" rIns="0" bIns="0" rtlCol="0">
            <a:spAutoFit/>
          </a:bodyPr>
          <a:lstStyle/>
          <a:p>
            <a:r>
              <a:rPr lang="en-US" sz="3200" dirty="0"/>
              <a:t>Primal-domain</a:t>
            </a:r>
          </a:p>
          <a:p>
            <a:r>
              <a:rPr lang="en-US" sz="3200" dirty="0"/>
              <a:t>(</a:t>
            </a:r>
            <a:r>
              <a:rPr lang="en-US" sz="3200" dirty="0" err="1"/>
              <a:t>i.e</a:t>
            </a:r>
            <a:r>
              <a:rPr lang="en-US" sz="3200" dirty="0"/>
              <a:t> Path tracing)</a:t>
            </a:r>
          </a:p>
        </p:txBody>
      </p:sp>
      <p:sp>
        <p:nvSpPr>
          <p:cNvPr id="6" name="TextBox 5"/>
          <p:cNvSpPr txBox="1"/>
          <p:nvPr/>
        </p:nvSpPr>
        <p:spPr>
          <a:xfrm>
            <a:off x="1426714" y="4966913"/>
            <a:ext cx="1252138" cy="492443"/>
          </a:xfrm>
          <a:prstGeom prst="rect">
            <a:avLst/>
          </a:prstGeom>
          <a:noFill/>
        </p:spPr>
        <p:txBody>
          <a:bodyPr wrap="none" lIns="0" tIns="0" rIns="0" bIns="0" rtlCol="0">
            <a:spAutoFit/>
          </a:bodyPr>
          <a:lstStyle/>
          <a:p>
            <a:r>
              <a:rPr lang="en-US" sz="3200" dirty="0"/>
              <a:t>Vertical</a:t>
            </a:r>
          </a:p>
        </p:txBody>
      </p:sp>
      <p:sp>
        <p:nvSpPr>
          <p:cNvPr id="7" name="TextBox 6"/>
          <p:cNvSpPr txBox="1"/>
          <p:nvPr/>
        </p:nvSpPr>
        <p:spPr>
          <a:xfrm>
            <a:off x="1194471" y="3505757"/>
            <a:ext cx="1716624" cy="492443"/>
          </a:xfrm>
          <a:prstGeom prst="rect">
            <a:avLst/>
          </a:prstGeom>
          <a:noFill/>
        </p:spPr>
        <p:txBody>
          <a:bodyPr wrap="none" lIns="0" tIns="0" rIns="0" bIns="0" rtlCol="0">
            <a:spAutoFit/>
          </a:bodyPr>
          <a:lstStyle/>
          <a:p>
            <a:r>
              <a:rPr lang="en-US" sz="3200" dirty="0"/>
              <a:t>Horizontal</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7799" y="1562997"/>
            <a:ext cx="2563980" cy="144223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7799" y="3030860"/>
            <a:ext cx="2563980" cy="144223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7799" y="4492016"/>
            <a:ext cx="2563980" cy="144223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2729" y="2136046"/>
            <a:ext cx="3206247" cy="1803513"/>
          </a:xfrm>
          <a:prstGeom prst="rect">
            <a:avLst/>
          </a:prstGeom>
        </p:spPr>
      </p:pic>
      <p:sp>
        <p:nvSpPr>
          <p:cNvPr id="14" name="Left Brace 13"/>
          <p:cNvSpPr/>
          <p:nvPr/>
        </p:nvSpPr>
        <p:spPr>
          <a:xfrm>
            <a:off x="896319" y="3525261"/>
            <a:ext cx="310829" cy="193409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rot="16200000">
            <a:off x="-322971" y="4245794"/>
            <a:ext cx="1647985" cy="492443"/>
          </a:xfrm>
          <a:prstGeom prst="rect">
            <a:avLst/>
          </a:prstGeom>
          <a:noFill/>
        </p:spPr>
        <p:txBody>
          <a:bodyPr wrap="square" lIns="0" tIns="0" rIns="0" bIns="0" rtlCol="0">
            <a:spAutoFit/>
          </a:bodyPr>
          <a:lstStyle/>
          <a:p>
            <a:r>
              <a:rPr lang="en-US" sz="3200" dirty="0"/>
              <a:t>Gradients</a:t>
            </a:r>
          </a:p>
        </p:txBody>
      </p:sp>
      <p:sp>
        <p:nvSpPr>
          <p:cNvPr id="13" name="Slide Number Placeholder 12"/>
          <p:cNvSpPr>
            <a:spLocks noGrp="1"/>
          </p:cNvSpPr>
          <p:nvPr>
            <p:ph type="sldNum" sz="quarter" idx="12"/>
          </p:nvPr>
        </p:nvSpPr>
        <p:spPr/>
        <p:txBody>
          <a:bodyPr/>
          <a:lstStyle/>
          <a:p>
            <a:fld id="{3B5F642D-6A31-4596-8C22-CC368C1BDF36}" type="slidenum">
              <a:rPr lang="de-CH" smtClean="0"/>
              <a:pPr/>
              <a:t>6</a:t>
            </a:fld>
            <a:endParaRPr lang="de-CH" dirty="0"/>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0673" y="4034241"/>
            <a:ext cx="3206247" cy="1803513"/>
          </a:xfrm>
          <a:prstGeom prst="rect">
            <a:avLst/>
          </a:prstGeom>
        </p:spPr>
      </p:pic>
      <p:sp>
        <p:nvSpPr>
          <p:cNvPr id="18" name="TextBox 17"/>
          <p:cNvSpPr txBox="1"/>
          <p:nvPr/>
        </p:nvSpPr>
        <p:spPr>
          <a:xfrm>
            <a:off x="8842729" y="2136046"/>
            <a:ext cx="2199790"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L2</a:t>
            </a:r>
          </a:p>
        </p:txBody>
      </p:sp>
      <p:sp>
        <p:nvSpPr>
          <p:cNvPr id="19" name="TextBox 18"/>
          <p:cNvSpPr txBox="1"/>
          <p:nvPr/>
        </p:nvSpPr>
        <p:spPr>
          <a:xfrm>
            <a:off x="8830673" y="4034241"/>
            <a:ext cx="2199790" cy="584775"/>
          </a:xfrm>
          <a:prstGeom prst="rect">
            <a:avLst/>
          </a:prstGeom>
          <a:noFill/>
        </p:spPr>
        <p:txBody>
          <a:bodyPr wrap="square" rtlCol="0">
            <a:spAutoFit/>
          </a:bodyPr>
          <a:lstStyle/>
          <a:p>
            <a:r>
              <a:rPr lang="en-US" sz="3200" b="1" dirty="0">
                <a:ln w="22225">
                  <a:solidFill>
                    <a:schemeClr val="tx1"/>
                  </a:solidFill>
                  <a:prstDash val="solid"/>
                </a:ln>
                <a:solidFill>
                  <a:schemeClr val="bg1"/>
                </a:solidFill>
              </a:rPr>
              <a:t>L1</a:t>
            </a:r>
          </a:p>
        </p:txBody>
      </p:sp>
      <p:sp>
        <p:nvSpPr>
          <p:cNvPr id="8" name="Rectangle 7"/>
          <p:cNvSpPr/>
          <p:nvPr/>
        </p:nvSpPr>
        <p:spPr>
          <a:xfrm>
            <a:off x="5571779" y="943429"/>
            <a:ext cx="5713078" cy="61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145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P spid="6" grpId="0"/>
      <p:bldP spid="7" grpId="0"/>
      <p:bldP spid="14" grpId="0" animBg="1"/>
      <p:bldP spid="15" grpId="0"/>
      <p:bldP spid="18" grpId="0"/>
      <p:bldP spid="19"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Gradient-domain rendering</a:t>
            </a:r>
          </a:p>
        </p:txBody>
      </p:sp>
      <p:sp>
        <p:nvSpPr>
          <p:cNvPr id="3" name="Content Placeholder 2"/>
          <p:cNvSpPr>
            <a:spLocks noGrp="1"/>
          </p:cNvSpPr>
          <p:nvPr>
            <p:ph idx="1"/>
          </p:nvPr>
        </p:nvSpPr>
        <p:spPr>
          <a:xfrm>
            <a:off x="357187" y="1023520"/>
            <a:ext cx="11072448" cy="4719554"/>
          </a:xfrm>
        </p:spPr>
        <p:txBody>
          <a:bodyPr/>
          <a:lstStyle/>
          <a:p>
            <a:pPr marL="0" indent="0">
              <a:buNone/>
            </a:pPr>
            <a:r>
              <a:rPr lang="en-SG" sz="3200" b="1" dirty="0"/>
              <a:t>Shift mapping</a:t>
            </a:r>
            <a:r>
              <a:rPr lang="en-SG" sz="3200" dirty="0"/>
              <a:t>: </a:t>
            </a:r>
            <a:r>
              <a:rPr lang="en-SG" sz="3200" u="sng" dirty="0"/>
              <a:t>exploit coherency </a:t>
            </a:r>
            <a:r>
              <a:rPr lang="en-SG" sz="3200" dirty="0"/>
              <a:t>to reduce noise in gradients.</a:t>
            </a:r>
          </a:p>
        </p:txBody>
      </p:sp>
      <p:pic>
        <p:nvPicPr>
          <p:cNvPr id="4" name="Graphic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3024" y="2658629"/>
            <a:ext cx="7086600" cy="3869656"/>
          </a:xfrm>
          <a:prstGeom prst="rect">
            <a:avLst/>
          </a:prstGeom>
        </p:spPr>
      </p:pic>
      <p:cxnSp>
        <p:nvCxnSpPr>
          <p:cNvPr id="5" name="Straight Arrow Connector 4"/>
          <p:cNvCxnSpPr>
            <a:cxnSpLocks/>
            <a:stCxn id="17" idx="1"/>
            <a:endCxn id="18" idx="4"/>
          </p:cNvCxnSpPr>
          <p:nvPr/>
        </p:nvCxnSpPr>
        <p:spPr>
          <a:xfrm flipH="1" flipV="1">
            <a:off x="6439106" y="3270134"/>
            <a:ext cx="696011" cy="1666417"/>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 name="Straight Arrow Connector 5"/>
          <p:cNvCxnSpPr>
            <a:cxnSpLocks/>
            <a:stCxn id="18" idx="6"/>
            <a:endCxn id="19" idx="2"/>
          </p:cNvCxnSpPr>
          <p:nvPr/>
        </p:nvCxnSpPr>
        <p:spPr>
          <a:xfrm>
            <a:off x="6529202" y="3180038"/>
            <a:ext cx="2338709" cy="694863"/>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4" name="Oval 13"/>
          <p:cNvSpPr/>
          <p:nvPr/>
        </p:nvSpPr>
        <p:spPr>
          <a:xfrm>
            <a:off x="5046895" y="3918969"/>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p:cNvSpPr/>
          <p:nvPr/>
        </p:nvSpPr>
        <p:spPr>
          <a:xfrm>
            <a:off x="5621939" y="4910163"/>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Oval 15"/>
          <p:cNvSpPr/>
          <p:nvPr/>
        </p:nvSpPr>
        <p:spPr>
          <a:xfrm>
            <a:off x="6439106" y="5750030"/>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Oval 16"/>
          <p:cNvSpPr/>
          <p:nvPr/>
        </p:nvSpPr>
        <p:spPr>
          <a:xfrm>
            <a:off x="7108730" y="4910163"/>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Oval 17"/>
          <p:cNvSpPr/>
          <p:nvPr/>
        </p:nvSpPr>
        <p:spPr>
          <a:xfrm>
            <a:off x="6349011" y="3089943"/>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Oval 18"/>
          <p:cNvSpPr/>
          <p:nvPr/>
        </p:nvSpPr>
        <p:spPr>
          <a:xfrm>
            <a:off x="8867910" y="3784806"/>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Arrow Connector 19"/>
          <p:cNvCxnSpPr>
            <a:cxnSpLocks/>
            <a:endCxn id="14" idx="1"/>
          </p:cNvCxnSpPr>
          <p:nvPr/>
        </p:nvCxnSpPr>
        <p:spPr>
          <a:xfrm>
            <a:off x="4366955" y="3481120"/>
            <a:ext cx="706328" cy="464237"/>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Arrow Connector 20"/>
          <p:cNvCxnSpPr>
            <a:cxnSpLocks/>
            <a:stCxn id="14" idx="5"/>
            <a:endCxn id="15" idx="1"/>
          </p:cNvCxnSpPr>
          <p:nvPr/>
        </p:nvCxnSpPr>
        <p:spPr>
          <a:xfrm>
            <a:off x="5200698" y="4072772"/>
            <a:ext cx="447629" cy="86378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2" name="Straight Arrow Connector 21"/>
          <p:cNvCxnSpPr>
            <a:cxnSpLocks/>
            <a:stCxn id="15" idx="5"/>
            <a:endCxn id="16" idx="1"/>
          </p:cNvCxnSpPr>
          <p:nvPr/>
        </p:nvCxnSpPr>
        <p:spPr>
          <a:xfrm>
            <a:off x="5775742" y="5063966"/>
            <a:ext cx="689753" cy="71245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3" name="Straight Arrow Connector 22"/>
          <p:cNvCxnSpPr>
            <a:cxnSpLocks/>
            <a:stCxn id="16" idx="0"/>
            <a:endCxn id="17" idx="3"/>
          </p:cNvCxnSpPr>
          <p:nvPr/>
        </p:nvCxnSpPr>
        <p:spPr>
          <a:xfrm flipV="1">
            <a:off x="6529202" y="5063966"/>
            <a:ext cx="605916" cy="686064"/>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6" name="Oval 25"/>
          <p:cNvSpPr/>
          <p:nvPr/>
        </p:nvSpPr>
        <p:spPr>
          <a:xfrm>
            <a:off x="4271348" y="3347278"/>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TextBox 31"/>
          <p:cNvSpPr txBox="1"/>
          <p:nvPr/>
        </p:nvSpPr>
        <p:spPr>
          <a:xfrm>
            <a:off x="6120618" y="5932142"/>
            <a:ext cx="327334" cy="369332"/>
          </a:xfrm>
          <a:prstGeom prst="rect">
            <a:avLst/>
          </a:prstGeom>
          <a:noFill/>
        </p:spPr>
        <p:txBody>
          <a:bodyPr wrap="none" rtlCol="0">
            <a:spAutoFit/>
          </a:bodyPr>
          <a:lstStyle/>
          <a:p>
            <a:r>
              <a:rPr lang="en-US" dirty="0"/>
              <a:t>D</a:t>
            </a:r>
          </a:p>
        </p:txBody>
      </p:sp>
      <p:sp>
        <p:nvSpPr>
          <p:cNvPr id="33" name="TextBox 32"/>
          <p:cNvSpPr txBox="1"/>
          <p:nvPr/>
        </p:nvSpPr>
        <p:spPr>
          <a:xfrm>
            <a:off x="7608427" y="5032028"/>
            <a:ext cx="327334" cy="369332"/>
          </a:xfrm>
          <a:prstGeom prst="rect">
            <a:avLst/>
          </a:prstGeom>
          <a:noFill/>
        </p:spPr>
        <p:txBody>
          <a:bodyPr wrap="none" rtlCol="0">
            <a:spAutoFit/>
          </a:bodyPr>
          <a:lstStyle/>
          <a:p>
            <a:r>
              <a:rPr lang="en-US" dirty="0"/>
              <a:t>D</a:t>
            </a:r>
          </a:p>
        </p:txBody>
      </p:sp>
      <p:sp>
        <p:nvSpPr>
          <p:cNvPr id="34" name="Slide Number Placeholder 33"/>
          <p:cNvSpPr>
            <a:spLocks noGrp="1"/>
          </p:cNvSpPr>
          <p:nvPr>
            <p:ph type="sldNum" sz="quarter" idx="12"/>
          </p:nvPr>
        </p:nvSpPr>
        <p:spPr/>
        <p:txBody>
          <a:bodyPr/>
          <a:lstStyle/>
          <a:p>
            <a:fld id="{3B5F642D-6A31-4596-8C22-CC368C1BDF36}" type="slidenum">
              <a:rPr lang="de-CH" smtClean="0"/>
              <a:pPr/>
              <a:t>7</a:t>
            </a:fld>
            <a:endParaRPr lang="de-CH" dirty="0"/>
          </a:p>
        </p:txBody>
      </p:sp>
      <p:sp>
        <p:nvSpPr>
          <p:cNvPr id="37" name="Content Placeholder 2"/>
          <p:cNvSpPr txBox="1">
            <a:spLocks/>
          </p:cNvSpPr>
          <p:nvPr/>
        </p:nvSpPr>
        <p:spPr>
          <a:xfrm>
            <a:off x="748061" y="2031186"/>
            <a:ext cx="11072448" cy="7153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SG" sz="3200" dirty="0"/>
              <a:t>1) Generate the </a:t>
            </a:r>
            <a:r>
              <a:rPr lang="en-SG" sz="3200" b="1" dirty="0"/>
              <a:t>base path</a:t>
            </a:r>
          </a:p>
        </p:txBody>
      </p:sp>
    </p:spTree>
    <p:custDataLst>
      <p:tags r:id="rId1"/>
    </p:custDataLst>
    <p:extLst>
      <p:ext uri="{BB962C8B-B14F-4D97-AF65-F5344CB8AC3E}">
        <p14:creationId xmlns:p14="http://schemas.microsoft.com/office/powerpoint/2010/main" val="349209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6" grpId="0" animBg="1"/>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Gradient-domain rendering</a:t>
            </a:r>
          </a:p>
        </p:txBody>
      </p:sp>
      <p:sp>
        <p:nvSpPr>
          <p:cNvPr id="3" name="Content Placeholder 2"/>
          <p:cNvSpPr>
            <a:spLocks noGrp="1"/>
          </p:cNvSpPr>
          <p:nvPr>
            <p:ph idx="1"/>
          </p:nvPr>
        </p:nvSpPr>
        <p:spPr>
          <a:xfrm>
            <a:off x="357187" y="1023520"/>
            <a:ext cx="11072448" cy="4719554"/>
          </a:xfrm>
        </p:spPr>
        <p:txBody>
          <a:bodyPr/>
          <a:lstStyle/>
          <a:p>
            <a:pPr marL="0" indent="0">
              <a:buNone/>
            </a:pPr>
            <a:r>
              <a:rPr lang="en-SG" sz="3200" b="1" dirty="0"/>
              <a:t>Shift mapping</a:t>
            </a:r>
            <a:r>
              <a:rPr lang="en-SG" sz="3200" dirty="0"/>
              <a:t>: </a:t>
            </a:r>
            <a:r>
              <a:rPr lang="en-SG" sz="3200" u="sng" dirty="0"/>
              <a:t>exploit coherency </a:t>
            </a:r>
            <a:r>
              <a:rPr lang="en-SG" sz="3200" dirty="0"/>
              <a:t>to reduce noise in gradients.</a:t>
            </a:r>
          </a:p>
        </p:txBody>
      </p:sp>
      <p:pic>
        <p:nvPicPr>
          <p:cNvPr id="4" name="Graphic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3024" y="2658629"/>
            <a:ext cx="7086600" cy="3869656"/>
          </a:xfrm>
          <a:prstGeom prst="rect">
            <a:avLst/>
          </a:prstGeom>
        </p:spPr>
      </p:pic>
      <p:cxnSp>
        <p:nvCxnSpPr>
          <p:cNvPr id="5" name="Straight Arrow Connector 4"/>
          <p:cNvCxnSpPr>
            <a:cxnSpLocks/>
            <a:stCxn id="17" idx="1"/>
            <a:endCxn id="18" idx="4"/>
          </p:cNvCxnSpPr>
          <p:nvPr/>
        </p:nvCxnSpPr>
        <p:spPr>
          <a:xfrm flipH="1" flipV="1">
            <a:off x="6439106" y="3270134"/>
            <a:ext cx="696011" cy="1666417"/>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 name="Straight Arrow Connector 5"/>
          <p:cNvCxnSpPr>
            <a:cxnSpLocks/>
            <a:stCxn id="18" idx="6"/>
            <a:endCxn id="19" idx="2"/>
          </p:cNvCxnSpPr>
          <p:nvPr/>
        </p:nvCxnSpPr>
        <p:spPr>
          <a:xfrm>
            <a:off x="6529202" y="3180038"/>
            <a:ext cx="2338709" cy="694863"/>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 name="Oval 6"/>
          <p:cNvSpPr/>
          <p:nvPr/>
        </p:nvSpPr>
        <p:spPr>
          <a:xfrm>
            <a:off x="4885364" y="4225924"/>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8" name="Oval 7"/>
          <p:cNvSpPr/>
          <p:nvPr/>
        </p:nvSpPr>
        <p:spPr>
          <a:xfrm>
            <a:off x="5319799" y="4941933"/>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9" name="Oval 8"/>
          <p:cNvSpPr/>
          <p:nvPr/>
        </p:nvSpPr>
        <p:spPr>
          <a:xfrm>
            <a:off x="5869737" y="5750030"/>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0" name="Straight Arrow Connector 9"/>
          <p:cNvCxnSpPr>
            <a:cxnSpLocks/>
            <a:stCxn id="27" idx="5"/>
            <a:endCxn id="7" idx="1"/>
          </p:cNvCxnSpPr>
          <p:nvPr/>
        </p:nvCxnSpPr>
        <p:spPr>
          <a:xfrm>
            <a:off x="4242936" y="3714881"/>
            <a:ext cx="668816" cy="537431"/>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1" name="Straight Arrow Connector 10"/>
          <p:cNvCxnSpPr>
            <a:cxnSpLocks/>
            <a:endCxn id="8" idx="1"/>
          </p:cNvCxnSpPr>
          <p:nvPr/>
        </p:nvCxnSpPr>
        <p:spPr>
          <a:xfrm>
            <a:off x="5022539" y="4395744"/>
            <a:ext cx="323649" cy="572577"/>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2" name="Straight Arrow Connector 11"/>
          <p:cNvCxnSpPr>
            <a:cxnSpLocks/>
            <a:stCxn id="8" idx="5"/>
            <a:endCxn id="9" idx="1"/>
          </p:cNvCxnSpPr>
          <p:nvPr/>
        </p:nvCxnSpPr>
        <p:spPr>
          <a:xfrm>
            <a:off x="5473602" y="5095736"/>
            <a:ext cx="422523" cy="680682"/>
          </a:xfrm>
          <a:prstGeom prst="straightConnector1">
            <a:avLst/>
          </a:prstGeom>
          <a:ln w="2857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3" name="Straight Arrow Connector 12"/>
          <p:cNvCxnSpPr>
            <a:cxnSpLocks/>
            <a:stCxn id="17" idx="2"/>
            <a:endCxn id="9" idx="7"/>
          </p:cNvCxnSpPr>
          <p:nvPr/>
        </p:nvCxnSpPr>
        <p:spPr>
          <a:xfrm flipH="1">
            <a:off x="6023540" y="5000259"/>
            <a:ext cx="1085190" cy="776160"/>
          </a:xfrm>
          <a:prstGeom prst="straightConnector1">
            <a:avLst/>
          </a:prstGeom>
          <a:ln w="28575">
            <a:solidFill>
              <a:schemeClr val="accent6"/>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 name="Oval 13"/>
          <p:cNvSpPr/>
          <p:nvPr/>
        </p:nvSpPr>
        <p:spPr>
          <a:xfrm>
            <a:off x="5046895" y="3918969"/>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p:cNvSpPr/>
          <p:nvPr/>
        </p:nvSpPr>
        <p:spPr>
          <a:xfrm>
            <a:off x="5621939" y="4910163"/>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Oval 15"/>
          <p:cNvSpPr/>
          <p:nvPr/>
        </p:nvSpPr>
        <p:spPr>
          <a:xfrm>
            <a:off x="6439106" y="5750030"/>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Oval 16"/>
          <p:cNvSpPr/>
          <p:nvPr/>
        </p:nvSpPr>
        <p:spPr>
          <a:xfrm>
            <a:off x="7108730" y="4910163"/>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Oval 17"/>
          <p:cNvSpPr/>
          <p:nvPr/>
        </p:nvSpPr>
        <p:spPr>
          <a:xfrm>
            <a:off x="6349011" y="3089943"/>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Oval 18"/>
          <p:cNvSpPr/>
          <p:nvPr/>
        </p:nvSpPr>
        <p:spPr>
          <a:xfrm>
            <a:off x="8867910" y="3784806"/>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Arrow Connector 19"/>
          <p:cNvCxnSpPr>
            <a:cxnSpLocks/>
            <a:endCxn id="14" idx="1"/>
          </p:cNvCxnSpPr>
          <p:nvPr/>
        </p:nvCxnSpPr>
        <p:spPr>
          <a:xfrm>
            <a:off x="4366955" y="3481120"/>
            <a:ext cx="706328" cy="464237"/>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Arrow Connector 20"/>
          <p:cNvCxnSpPr>
            <a:cxnSpLocks/>
            <a:stCxn id="14" idx="5"/>
            <a:endCxn id="15" idx="1"/>
          </p:cNvCxnSpPr>
          <p:nvPr/>
        </p:nvCxnSpPr>
        <p:spPr>
          <a:xfrm>
            <a:off x="5200698" y="4072772"/>
            <a:ext cx="447629" cy="86378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2" name="Straight Arrow Connector 21"/>
          <p:cNvCxnSpPr>
            <a:cxnSpLocks/>
            <a:stCxn id="15" idx="5"/>
            <a:endCxn id="16" idx="1"/>
          </p:cNvCxnSpPr>
          <p:nvPr/>
        </p:nvCxnSpPr>
        <p:spPr>
          <a:xfrm>
            <a:off x="5775742" y="5063966"/>
            <a:ext cx="689753" cy="71245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3" name="Straight Arrow Connector 22"/>
          <p:cNvCxnSpPr>
            <a:cxnSpLocks/>
            <a:stCxn id="16" idx="0"/>
            <a:endCxn id="17" idx="3"/>
          </p:cNvCxnSpPr>
          <p:nvPr/>
        </p:nvCxnSpPr>
        <p:spPr>
          <a:xfrm flipV="1">
            <a:off x="6529202" y="5063966"/>
            <a:ext cx="605916" cy="686064"/>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4" name="Straight Arrow Connector 23"/>
          <p:cNvCxnSpPr>
            <a:cxnSpLocks/>
            <a:stCxn id="18" idx="4"/>
            <a:endCxn id="17" idx="1"/>
          </p:cNvCxnSpPr>
          <p:nvPr/>
        </p:nvCxnSpPr>
        <p:spPr>
          <a:xfrm>
            <a:off x="6439107" y="3270134"/>
            <a:ext cx="696011" cy="1666417"/>
          </a:xfrm>
          <a:prstGeom prst="straightConnector1">
            <a:avLst/>
          </a:prstGeom>
          <a:ln w="28575">
            <a:solidFill>
              <a:schemeClr val="accent6"/>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Arrow Connector 24"/>
          <p:cNvCxnSpPr>
            <a:cxnSpLocks/>
            <a:stCxn id="18" idx="6"/>
            <a:endCxn id="19" idx="2"/>
          </p:cNvCxnSpPr>
          <p:nvPr/>
        </p:nvCxnSpPr>
        <p:spPr>
          <a:xfrm>
            <a:off x="6529202" y="3180039"/>
            <a:ext cx="2338708" cy="694863"/>
          </a:xfrm>
          <a:prstGeom prst="straightConnector1">
            <a:avLst/>
          </a:prstGeom>
          <a:ln w="28575">
            <a:solidFill>
              <a:schemeClr val="accent6"/>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Oval 25"/>
          <p:cNvSpPr/>
          <p:nvPr/>
        </p:nvSpPr>
        <p:spPr>
          <a:xfrm>
            <a:off x="4271348" y="3347278"/>
            <a:ext cx="180191" cy="18019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Oval 26"/>
          <p:cNvSpPr/>
          <p:nvPr/>
        </p:nvSpPr>
        <p:spPr>
          <a:xfrm>
            <a:off x="4089133" y="3561078"/>
            <a:ext cx="180191" cy="180191"/>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28" name="Straight Arrow Connector 27"/>
          <p:cNvCxnSpPr>
            <a:cxnSpLocks/>
            <a:stCxn id="15" idx="2"/>
            <a:endCxn id="7" idx="6"/>
          </p:cNvCxnSpPr>
          <p:nvPr/>
        </p:nvCxnSpPr>
        <p:spPr>
          <a:xfrm flipH="1" flipV="1">
            <a:off x="5065555" y="4316020"/>
            <a:ext cx="556384" cy="684239"/>
          </a:xfrm>
          <a:prstGeom prst="straightConnector1">
            <a:avLst/>
          </a:prstGeom>
          <a:ln w="28575">
            <a:solidFill>
              <a:schemeClr val="accent6"/>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9" name="Multiplication Sign 28"/>
          <p:cNvSpPr/>
          <p:nvPr/>
        </p:nvSpPr>
        <p:spPr>
          <a:xfrm>
            <a:off x="5173000" y="4467169"/>
            <a:ext cx="299293" cy="29929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cxnSpLocks/>
            <a:stCxn id="16" idx="1"/>
            <a:endCxn id="15" idx="5"/>
          </p:cNvCxnSpPr>
          <p:nvPr/>
        </p:nvCxnSpPr>
        <p:spPr>
          <a:xfrm flipH="1" flipV="1">
            <a:off x="5775742" y="5063966"/>
            <a:ext cx="689752" cy="712452"/>
          </a:xfrm>
          <a:prstGeom prst="straightConnector1">
            <a:avLst/>
          </a:prstGeom>
          <a:ln w="28575">
            <a:solidFill>
              <a:schemeClr val="accent6"/>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Arrow Connector 30"/>
          <p:cNvCxnSpPr>
            <a:cxnSpLocks/>
            <a:stCxn id="17" idx="3"/>
            <a:endCxn id="16" idx="0"/>
          </p:cNvCxnSpPr>
          <p:nvPr/>
        </p:nvCxnSpPr>
        <p:spPr>
          <a:xfrm flipH="1">
            <a:off x="6529202" y="5063966"/>
            <a:ext cx="605916" cy="686064"/>
          </a:xfrm>
          <a:prstGeom prst="straightConnector1">
            <a:avLst/>
          </a:prstGeom>
          <a:ln w="28575">
            <a:solidFill>
              <a:schemeClr val="accent6"/>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6120618" y="5932142"/>
            <a:ext cx="327334" cy="369332"/>
          </a:xfrm>
          <a:prstGeom prst="rect">
            <a:avLst/>
          </a:prstGeom>
          <a:noFill/>
        </p:spPr>
        <p:txBody>
          <a:bodyPr wrap="none" rtlCol="0">
            <a:spAutoFit/>
          </a:bodyPr>
          <a:lstStyle/>
          <a:p>
            <a:r>
              <a:rPr lang="en-US" dirty="0"/>
              <a:t>D</a:t>
            </a:r>
          </a:p>
        </p:txBody>
      </p:sp>
      <p:sp>
        <p:nvSpPr>
          <p:cNvPr id="33" name="TextBox 32"/>
          <p:cNvSpPr txBox="1"/>
          <p:nvPr/>
        </p:nvSpPr>
        <p:spPr>
          <a:xfrm>
            <a:off x="7608427" y="5032028"/>
            <a:ext cx="327334" cy="369332"/>
          </a:xfrm>
          <a:prstGeom prst="rect">
            <a:avLst/>
          </a:prstGeom>
          <a:noFill/>
        </p:spPr>
        <p:txBody>
          <a:bodyPr wrap="none" rtlCol="0">
            <a:spAutoFit/>
          </a:bodyPr>
          <a:lstStyle/>
          <a:p>
            <a:r>
              <a:rPr lang="en-US" dirty="0"/>
              <a:t>D</a:t>
            </a:r>
          </a:p>
        </p:txBody>
      </p:sp>
      <p:sp>
        <p:nvSpPr>
          <p:cNvPr id="34" name="Slide Number Placeholder 33"/>
          <p:cNvSpPr>
            <a:spLocks noGrp="1"/>
          </p:cNvSpPr>
          <p:nvPr>
            <p:ph type="sldNum" sz="quarter" idx="12"/>
          </p:nvPr>
        </p:nvSpPr>
        <p:spPr/>
        <p:txBody>
          <a:bodyPr/>
          <a:lstStyle/>
          <a:p>
            <a:fld id="{3B5F642D-6A31-4596-8C22-CC368C1BDF36}" type="slidenum">
              <a:rPr lang="de-CH" smtClean="0"/>
              <a:pPr/>
              <a:t>8</a:t>
            </a:fld>
            <a:endParaRPr lang="de-CH" dirty="0"/>
          </a:p>
        </p:txBody>
      </p:sp>
      <p:sp>
        <p:nvSpPr>
          <p:cNvPr id="37" name="Content Placeholder 2"/>
          <p:cNvSpPr txBox="1">
            <a:spLocks/>
          </p:cNvSpPr>
          <p:nvPr/>
        </p:nvSpPr>
        <p:spPr>
          <a:xfrm>
            <a:off x="748061" y="2031186"/>
            <a:ext cx="11072448" cy="7153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435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35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435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435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SG" sz="3200" dirty="0"/>
              <a:t>2) Generate </a:t>
            </a:r>
            <a:r>
              <a:rPr lang="en-SG" sz="3200" b="1" dirty="0"/>
              <a:t>shift paths </a:t>
            </a:r>
            <a:r>
              <a:rPr lang="en-US" sz="3200" dirty="0"/>
              <a:t>through neighbor pixel</a:t>
            </a:r>
          </a:p>
        </p:txBody>
      </p:sp>
    </p:spTree>
    <p:custDataLst>
      <p:tags r:id="rId1"/>
    </p:custDataLst>
    <p:extLst>
      <p:ext uri="{BB962C8B-B14F-4D97-AF65-F5344CB8AC3E}">
        <p14:creationId xmlns:p14="http://schemas.microsoft.com/office/powerpoint/2010/main" val="4222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7" grpId="0" animBg="1"/>
      <p:bldP spid="29" grpId="0" animBg="1"/>
      <p:bldP spid="2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3927" t="15398" r="22102" b="24054"/>
          <a:stretch/>
        </p:blipFill>
        <p:spPr>
          <a:xfrm>
            <a:off x="8530394" y="2828962"/>
            <a:ext cx="2996340" cy="189081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3927" t="16019" r="22000" b="24708"/>
          <a:stretch/>
        </p:blipFill>
        <p:spPr>
          <a:xfrm>
            <a:off x="8524770" y="4789806"/>
            <a:ext cx="3001964" cy="1850990"/>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3668" t="16075" r="22075" b="24938"/>
          <a:stretch/>
        </p:blipFill>
        <p:spPr>
          <a:xfrm>
            <a:off x="8530394" y="943523"/>
            <a:ext cx="3001964" cy="1835807"/>
          </a:xfrm>
          <a:prstGeom prst="rect">
            <a:avLst/>
          </a:prstGeom>
        </p:spPr>
      </p:pic>
      <p:sp>
        <p:nvSpPr>
          <p:cNvPr id="2" name="Title 1"/>
          <p:cNvSpPr>
            <a:spLocks noGrp="1"/>
          </p:cNvSpPr>
          <p:nvPr>
            <p:ph type="title"/>
          </p:nvPr>
        </p:nvSpPr>
        <p:spPr/>
        <p:txBody>
          <a:bodyPr/>
          <a:lstStyle/>
          <a:p>
            <a:r>
              <a:rPr lang="en-US" dirty="0"/>
              <a:t>Gradient-domain rendering – Related works</a:t>
            </a:r>
          </a:p>
        </p:txBody>
      </p:sp>
      <p:sp>
        <p:nvSpPr>
          <p:cNvPr id="3" name="Content Placeholder 2"/>
          <p:cNvSpPr>
            <a:spLocks noGrp="1"/>
          </p:cNvSpPr>
          <p:nvPr>
            <p:ph idx="1"/>
          </p:nvPr>
        </p:nvSpPr>
        <p:spPr>
          <a:xfrm>
            <a:off x="357187" y="1023519"/>
            <a:ext cx="7944457" cy="5062955"/>
          </a:xfrm>
        </p:spPr>
        <p:txBody>
          <a:bodyPr/>
          <a:lstStyle/>
          <a:p>
            <a:pPr marL="0" indent="0">
              <a:buNone/>
            </a:pPr>
            <a:r>
              <a:rPr lang="en-SG" dirty="0"/>
              <a:t>Gradient-domain Metropolis light transport [</a:t>
            </a:r>
            <a:r>
              <a:rPr lang="en-US" dirty="0" err="1"/>
              <a:t>Lehtinen</a:t>
            </a:r>
            <a:r>
              <a:rPr lang="en-US" dirty="0"/>
              <a:t> et al. 2013]</a:t>
            </a:r>
            <a:r>
              <a:rPr lang="en-SG" dirty="0"/>
              <a:t>:</a:t>
            </a:r>
          </a:p>
          <a:p>
            <a:pPr marL="0" indent="0">
              <a:buNone/>
            </a:pPr>
            <a:r>
              <a:rPr lang="en-SG" dirty="0"/>
              <a:t>	</a:t>
            </a:r>
            <a:r>
              <a:rPr lang="en-SG" sz="2400" dirty="0"/>
              <a:t>(+)  Adaptive density  (-) Markov chain MC</a:t>
            </a:r>
            <a:endParaRPr lang="en-SG" dirty="0"/>
          </a:p>
          <a:p>
            <a:pPr marL="0" indent="0">
              <a:buNone/>
            </a:pPr>
            <a:r>
              <a:rPr lang="en-SG" dirty="0"/>
              <a:t>Gradient-domain path tracing, [</a:t>
            </a:r>
            <a:r>
              <a:rPr lang="en-SG" dirty="0" err="1"/>
              <a:t>Kettunen</a:t>
            </a:r>
            <a:r>
              <a:rPr lang="en-SG" dirty="0"/>
              <a:t> et al. 2015]</a:t>
            </a:r>
          </a:p>
          <a:p>
            <a:pPr marL="0" indent="0">
              <a:buNone/>
            </a:pPr>
            <a:r>
              <a:rPr lang="en-SG" dirty="0"/>
              <a:t>	</a:t>
            </a:r>
            <a:r>
              <a:rPr lang="en-SG" sz="2400" dirty="0"/>
              <a:t>(+) Simple  (-) No adaptive sampling </a:t>
            </a:r>
            <a:endParaRPr lang="en-SG" dirty="0"/>
          </a:p>
          <a:p>
            <a:pPr marL="0" indent="0">
              <a:buNone/>
            </a:pPr>
            <a:r>
              <a:rPr lang="en-SG" dirty="0"/>
              <a:t>Gradient-domain bi-directional path tracing [</a:t>
            </a:r>
            <a:r>
              <a:rPr lang="en-SG" dirty="0" err="1"/>
              <a:t>Manzi</a:t>
            </a:r>
            <a:r>
              <a:rPr lang="en-SG" dirty="0"/>
              <a:t> et al. 2015]</a:t>
            </a:r>
          </a:p>
          <a:p>
            <a:pPr marL="0" indent="0">
              <a:buNone/>
            </a:pPr>
            <a:r>
              <a:rPr lang="en-SG" dirty="0"/>
              <a:t>	</a:t>
            </a:r>
            <a:r>
              <a:rPr lang="en-SG" sz="2400" dirty="0"/>
              <a:t>(+) More robust (-) More costly</a:t>
            </a:r>
            <a:endParaRPr lang="en-US" dirty="0"/>
          </a:p>
        </p:txBody>
      </p:sp>
      <p:sp>
        <p:nvSpPr>
          <p:cNvPr id="6" name="TextBox 5"/>
          <p:cNvSpPr txBox="1"/>
          <p:nvPr/>
        </p:nvSpPr>
        <p:spPr>
          <a:xfrm>
            <a:off x="8537034" y="2858423"/>
            <a:ext cx="1487709" cy="523220"/>
          </a:xfrm>
          <a:prstGeom prst="rect">
            <a:avLst/>
          </a:prstGeom>
          <a:noFill/>
        </p:spPr>
        <p:txBody>
          <a:bodyPr wrap="square" rtlCol="0">
            <a:spAutoFit/>
          </a:bodyPr>
          <a:lstStyle/>
          <a:p>
            <a:r>
              <a:rPr lang="en-US" sz="2800" b="1" dirty="0">
                <a:ln w="22225">
                  <a:solidFill>
                    <a:schemeClr val="tx1"/>
                  </a:solidFill>
                  <a:prstDash val="solid"/>
                </a:ln>
                <a:solidFill>
                  <a:schemeClr val="bg1"/>
                </a:solidFill>
              </a:rPr>
              <a:t>G-PT L2</a:t>
            </a:r>
          </a:p>
        </p:txBody>
      </p:sp>
      <p:sp>
        <p:nvSpPr>
          <p:cNvPr id="9" name="TextBox 8"/>
          <p:cNvSpPr txBox="1"/>
          <p:nvPr/>
        </p:nvSpPr>
        <p:spPr>
          <a:xfrm>
            <a:off x="8529805" y="4729974"/>
            <a:ext cx="1744818" cy="523220"/>
          </a:xfrm>
          <a:prstGeom prst="rect">
            <a:avLst/>
          </a:prstGeom>
          <a:noFill/>
        </p:spPr>
        <p:txBody>
          <a:bodyPr wrap="square" rtlCol="0">
            <a:spAutoFit/>
          </a:bodyPr>
          <a:lstStyle/>
          <a:p>
            <a:r>
              <a:rPr lang="en-US" sz="2800" b="1" dirty="0">
                <a:ln w="22225">
                  <a:solidFill>
                    <a:schemeClr val="tx1"/>
                  </a:solidFill>
                  <a:prstDash val="solid"/>
                </a:ln>
                <a:solidFill>
                  <a:schemeClr val="bg1"/>
                </a:solidFill>
              </a:rPr>
              <a:t>G-BDPT L2</a:t>
            </a:r>
          </a:p>
        </p:txBody>
      </p:sp>
      <p:sp>
        <p:nvSpPr>
          <p:cNvPr id="10" name="Slide Number Placeholder 9"/>
          <p:cNvSpPr>
            <a:spLocks noGrp="1"/>
          </p:cNvSpPr>
          <p:nvPr>
            <p:ph type="sldNum" sz="quarter" idx="12"/>
          </p:nvPr>
        </p:nvSpPr>
        <p:spPr/>
        <p:txBody>
          <a:bodyPr/>
          <a:lstStyle/>
          <a:p>
            <a:fld id="{3B5F642D-6A31-4596-8C22-CC368C1BDF36}" type="slidenum">
              <a:rPr lang="de-CH" smtClean="0"/>
              <a:pPr/>
              <a:t>9</a:t>
            </a:fld>
            <a:endParaRPr lang="de-CH" dirty="0"/>
          </a:p>
        </p:txBody>
      </p:sp>
      <p:sp>
        <p:nvSpPr>
          <p:cNvPr id="14" name="TextBox 13"/>
          <p:cNvSpPr txBox="1"/>
          <p:nvPr/>
        </p:nvSpPr>
        <p:spPr>
          <a:xfrm>
            <a:off x="8574462" y="994581"/>
            <a:ext cx="1487709" cy="523220"/>
          </a:xfrm>
          <a:prstGeom prst="rect">
            <a:avLst/>
          </a:prstGeom>
          <a:noFill/>
        </p:spPr>
        <p:txBody>
          <a:bodyPr wrap="square" rtlCol="0">
            <a:spAutoFit/>
          </a:bodyPr>
          <a:lstStyle/>
          <a:p>
            <a:r>
              <a:rPr lang="en-US" sz="2800" b="1" dirty="0">
                <a:ln w="22225">
                  <a:solidFill>
                    <a:schemeClr val="tx1"/>
                  </a:solidFill>
                  <a:prstDash val="solid"/>
                </a:ln>
                <a:solidFill>
                  <a:schemeClr val="bg1"/>
                </a:solidFill>
              </a:rPr>
              <a:t>PT</a:t>
            </a:r>
          </a:p>
        </p:txBody>
      </p:sp>
    </p:spTree>
    <p:custDataLst>
      <p:tags r:id="rId1"/>
    </p:custDataLst>
    <p:extLst>
      <p:ext uri="{BB962C8B-B14F-4D97-AF65-F5344CB8AC3E}">
        <p14:creationId xmlns:p14="http://schemas.microsoft.com/office/powerpoint/2010/main" val="199854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4.4|1.9|3.7|0.7|0.6|7|12|0.5|0.4|5.8|1.1|1.3|1.1"/>
</p:tagLst>
</file>

<file path=ppt/tags/tag10.xml><?xml version="1.0" encoding="utf-8"?>
<p:tagLst xmlns:a="http://schemas.openxmlformats.org/drawingml/2006/main" xmlns:r="http://schemas.openxmlformats.org/officeDocument/2006/relationships" xmlns:p="http://schemas.openxmlformats.org/presentationml/2006/main">
  <p:tag name="TIMING" val="|24.5|28.4|0.6|16.9|0.5|8.5"/>
</p:tagLst>
</file>

<file path=ppt/tags/tag11.xml><?xml version="1.0" encoding="utf-8"?>
<p:tagLst xmlns:a="http://schemas.openxmlformats.org/drawingml/2006/main" xmlns:r="http://schemas.openxmlformats.org/officeDocument/2006/relationships" xmlns:p="http://schemas.openxmlformats.org/presentationml/2006/main">
  <p:tag name="TIMING" val="|3.8|8.4|12"/>
</p:tagLst>
</file>

<file path=ppt/tags/tag12.xml><?xml version="1.0" encoding="utf-8"?>
<p:tagLst xmlns:a="http://schemas.openxmlformats.org/drawingml/2006/main" xmlns:r="http://schemas.openxmlformats.org/officeDocument/2006/relationships" xmlns:p="http://schemas.openxmlformats.org/presentationml/2006/main">
  <p:tag name="TIMING" val="|4.1|14.6|5.9|27.2"/>
</p:tagLst>
</file>

<file path=ppt/tags/tag13.xml><?xml version="1.0" encoding="utf-8"?>
<p:tagLst xmlns:a="http://schemas.openxmlformats.org/drawingml/2006/main" xmlns:r="http://schemas.openxmlformats.org/officeDocument/2006/relationships" xmlns:p="http://schemas.openxmlformats.org/presentationml/2006/main">
  <p:tag name="TIMING" val="|8.2|15.6|6.5"/>
</p:tagLst>
</file>

<file path=ppt/tags/tag14.xml><?xml version="1.0" encoding="utf-8"?>
<p:tagLst xmlns:a="http://schemas.openxmlformats.org/drawingml/2006/main" xmlns:r="http://schemas.openxmlformats.org/officeDocument/2006/relationships" xmlns:p="http://schemas.openxmlformats.org/presentationml/2006/main">
  <p:tag name="TIMING" val="|10.5|24.6|7.7|29.3"/>
</p:tagLst>
</file>

<file path=ppt/tags/tag15.xml><?xml version="1.0" encoding="utf-8"?>
<p:tagLst xmlns:a="http://schemas.openxmlformats.org/drawingml/2006/main" xmlns:r="http://schemas.openxmlformats.org/officeDocument/2006/relationships" xmlns:p="http://schemas.openxmlformats.org/presentationml/2006/main">
  <p:tag name="TIMING" val="|10.5|24.6|7.7|29.3"/>
</p:tagLst>
</file>

<file path=ppt/tags/tag2.xml><?xml version="1.0" encoding="utf-8"?>
<p:tagLst xmlns:a="http://schemas.openxmlformats.org/drawingml/2006/main" xmlns:r="http://schemas.openxmlformats.org/officeDocument/2006/relationships" xmlns:p="http://schemas.openxmlformats.org/presentationml/2006/main">
  <p:tag name="TIMING" val="|10.5|8.8|1.6|3.1|7.2|2.3|4.5|2.4|1.9|2.4|9.7"/>
</p:tagLst>
</file>

<file path=ppt/tags/tag3.xml><?xml version="1.0" encoding="utf-8"?>
<p:tagLst xmlns:a="http://schemas.openxmlformats.org/drawingml/2006/main" xmlns:r="http://schemas.openxmlformats.org/officeDocument/2006/relationships" xmlns:p="http://schemas.openxmlformats.org/presentationml/2006/main">
  <p:tag name="TIMING" val="|3|12.3|11.4|3.8"/>
</p:tagLst>
</file>

<file path=ppt/tags/tag4.xml><?xml version="1.0" encoding="utf-8"?>
<p:tagLst xmlns:a="http://schemas.openxmlformats.org/drawingml/2006/main" xmlns:r="http://schemas.openxmlformats.org/officeDocument/2006/relationships" xmlns:p="http://schemas.openxmlformats.org/presentationml/2006/main">
  <p:tag name="TIMING" val="|24.5|6.7"/>
</p:tagLst>
</file>

<file path=ppt/tags/tag5.xml><?xml version="1.0" encoding="utf-8"?>
<p:tagLst xmlns:a="http://schemas.openxmlformats.org/drawingml/2006/main" xmlns:r="http://schemas.openxmlformats.org/officeDocument/2006/relationships" xmlns:p="http://schemas.openxmlformats.org/presentationml/2006/main">
  <p:tag name="TIMING" val="|5|10.3|2.3|3.8|0.8|5.4"/>
</p:tagLst>
</file>

<file path=ppt/tags/tag6.xml><?xml version="1.0" encoding="utf-8"?>
<p:tagLst xmlns:a="http://schemas.openxmlformats.org/drawingml/2006/main" xmlns:r="http://schemas.openxmlformats.org/officeDocument/2006/relationships" xmlns:p="http://schemas.openxmlformats.org/presentationml/2006/main">
  <p:tag name="TIMING" val="|4.7|39.2|44.7"/>
</p:tagLst>
</file>

<file path=ppt/tags/tag7.xml><?xml version="1.0" encoding="utf-8"?>
<p:tagLst xmlns:a="http://schemas.openxmlformats.org/drawingml/2006/main" xmlns:r="http://schemas.openxmlformats.org/officeDocument/2006/relationships" xmlns:p="http://schemas.openxmlformats.org/presentationml/2006/main">
  <p:tag name="TIMING" val="|34.6|8.5"/>
</p:tagLst>
</file>

<file path=ppt/tags/tag8.xml><?xml version="1.0" encoding="utf-8"?>
<p:tagLst xmlns:a="http://schemas.openxmlformats.org/drawingml/2006/main" xmlns:r="http://schemas.openxmlformats.org/officeDocument/2006/relationships" xmlns:p="http://schemas.openxmlformats.org/presentationml/2006/main">
  <p:tag name="TIMING" val="|26.1"/>
</p:tagLst>
</file>

<file path=ppt/tags/tag9.xml><?xml version="1.0" encoding="utf-8"?>
<p:tagLst xmlns:a="http://schemas.openxmlformats.org/drawingml/2006/main" xmlns:r="http://schemas.openxmlformats.org/officeDocument/2006/relationships" xmlns:p="http://schemas.openxmlformats.org/presentationml/2006/main">
  <p:tag name="TIMING" val="|10.9|19.9|6.4|13.9|9.9|10.5|3.4|6.9|1.8"/>
</p:tagLst>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orybo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3599</TotalTime>
  <Words>3082</Words>
  <Application>Microsoft Office PowerPoint</Application>
  <PresentationFormat>Widescreen</PresentationFormat>
  <Paragraphs>394</Paragraphs>
  <Slides>47</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Calibri</vt:lpstr>
      <vt:lpstr>Calibri Light</vt:lpstr>
      <vt:lpstr>Cambria Math</vt:lpstr>
      <vt:lpstr>Verdana</vt:lpstr>
      <vt:lpstr>Office Theme</vt:lpstr>
      <vt:lpstr>Storyboard Layouts</vt:lpstr>
      <vt:lpstr>Gradient-Domain  Photon Density Estimation</vt:lpstr>
      <vt:lpstr>PowerPoint Presentation</vt:lpstr>
      <vt:lpstr>Classical rendering</vt:lpstr>
      <vt:lpstr>Classical rendering</vt:lpstr>
      <vt:lpstr>PowerPoint Presentation</vt:lpstr>
      <vt:lpstr>Gradient-domain rendering</vt:lpstr>
      <vt:lpstr>Gradient-domain rendering</vt:lpstr>
      <vt:lpstr>Gradient-domain rendering</vt:lpstr>
      <vt:lpstr>Gradient-domain rendering – Related works</vt:lpstr>
      <vt:lpstr>Problem</vt:lpstr>
      <vt:lpstr>Hybrid shift mapping</vt:lpstr>
      <vt:lpstr>PowerPoint Presentation</vt:lpstr>
      <vt:lpstr>Step 1: Shift sensor path </vt:lpstr>
      <vt:lpstr>Step 2: Shift photon location</vt:lpstr>
      <vt:lpstr>Step 3: Shift the rest of the light path</vt:lpstr>
      <vt:lpstr>Step 3: Shift the rest of the light path</vt:lpstr>
      <vt:lpstr>Finish !</vt:lpstr>
      <vt:lpstr>Jacobian: See the paper !</vt:lpstr>
      <vt:lpstr>Gradient-domain density estimation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 of iterations</vt:lpstr>
      <vt:lpstr>Limitations</vt:lpstr>
      <vt:lpstr>Limitations</vt:lpstr>
      <vt:lpstr>Conclusion</vt:lpstr>
      <vt:lpstr>Gradient-Domain  Photon Density Estimation</vt:lpstr>
      <vt:lpstr>PowerPoint Presentation</vt:lpstr>
      <vt:lpstr>PowerPoint Presentation</vt:lpstr>
      <vt:lpstr>PowerPoint Presentation</vt:lpstr>
      <vt:lpstr>PowerPoint Presentation</vt:lpstr>
      <vt:lpstr>PowerPoint Presentation</vt:lpstr>
      <vt:lpstr>PowerPoint Presentation</vt:lpstr>
      <vt:lpstr>Results – Bookshelf</vt:lpstr>
      <vt:lpstr>Results – Bookshelf</vt:lpstr>
      <vt:lpstr>Gradient-domain rendering</vt:lpstr>
      <vt:lpstr>Multiple importance sampling</vt:lpstr>
      <vt:lpstr>SDS problem in Path-based</vt:lpstr>
    </vt:vector>
  </TitlesOfParts>
  <Company>DRZ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Marra  Alessia</dc:creator>
  <cp:lastModifiedBy>Adrien Gruson</cp:lastModifiedBy>
  <cp:revision>389</cp:revision>
  <dcterms:created xsi:type="dcterms:W3CDTF">2015-03-02T13:48:54Z</dcterms:created>
  <dcterms:modified xsi:type="dcterms:W3CDTF">2017-04-28T16:58:07Z</dcterms:modified>
</cp:coreProperties>
</file>